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wmf" ContentType="image/x-wmf"/>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handoutMasterIdLst>
    <p:handoutMasterId r:id="rId72"/>
  </p:handoutMasterIdLst>
  <p:sldIdLst>
    <p:sldId id="2891" r:id="rId3"/>
    <p:sldId id="367" r:id="rId4"/>
    <p:sldId id="2903" r:id="rId5"/>
    <p:sldId id="2900" r:id="rId6"/>
    <p:sldId id="2901" r:id="rId7"/>
    <p:sldId id="2902" r:id="rId8"/>
    <p:sldId id="560" r:id="rId9"/>
    <p:sldId id="2904" r:id="rId10"/>
    <p:sldId id="2906" r:id="rId11"/>
    <p:sldId id="445" r:id="rId12"/>
    <p:sldId id="446" r:id="rId13"/>
    <p:sldId id="447" r:id="rId14"/>
    <p:sldId id="450" r:id="rId15"/>
    <p:sldId id="2905" r:id="rId16"/>
    <p:sldId id="2943" r:id="rId17"/>
    <p:sldId id="2907" r:id="rId18"/>
    <p:sldId id="448" r:id="rId19"/>
    <p:sldId id="2908" r:id="rId20"/>
    <p:sldId id="2909" r:id="rId21"/>
    <p:sldId id="2910" r:id="rId22"/>
    <p:sldId id="2911" r:id="rId23"/>
    <p:sldId id="2912" r:id="rId24"/>
    <p:sldId id="2913" r:id="rId25"/>
    <p:sldId id="2914" r:id="rId26"/>
    <p:sldId id="2915" r:id="rId27"/>
    <p:sldId id="2916" r:id="rId28"/>
    <p:sldId id="2917" r:id="rId29"/>
    <p:sldId id="2918" r:id="rId30"/>
    <p:sldId id="2919" r:id="rId31"/>
    <p:sldId id="686" r:id="rId32"/>
    <p:sldId id="662" r:id="rId33"/>
    <p:sldId id="687" r:id="rId34"/>
    <p:sldId id="2920" r:id="rId35"/>
    <p:sldId id="2923" r:id="rId36"/>
    <p:sldId id="2924" r:id="rId37"/>
    <p:sldId id="2921" r:id="rId38"/>
    <p:sldId id="2922" r:id="rId39"/>
    <p:sldId id="490" r:id="rId40"/>
    <p:sldId id="491" r:id="rId41"/>
    <p:sldId id="2925" r:id="rId42"/>
    <p:sldId id="2926" r:id="rId43"/>
    <p:sldId id="2927" r:id="rId44"/>
    <p:sldId id="2928" r:id="rId45"/>
    <p:sldId id="2929" r:id="rId46"/>
    <p:sldId id="2930" r:id="rId47"/>
    <p:sldId id="599" r:id="rId48"/>
    <p:sldId id="2932" r:id="rId49"/>
    <p:sldId id="2944" r:id="rId50"/>
    <p:sldId id="602" r:id="rId51"/>
    <p:sldId id="603" r:id="rId52"/>
    <p:sldId id="604" r:id="rId54"/>
    <p:sldId id="1258" r:id="rId55"/>
    <p:sldId id="605" r:id="rId56"/>
    <p:sldId id="606" r:id="rId57"/>
    <p:sldId id="607" r:id="rId58"/>
    <p:sldId id="2933" r:id="rId59"/>
    <p:sldId id="609" r:id="rId60"/>
    <p:sldId id="2931" r:id="rId61"/>
    <p:sldId id="2934" r:id="rId62"/>
    <p:sldId id="2936" r:id="rId63"/>
    <p:sldId id="2935" r:id="rId64"/>
    <p:sldId id="2937" r:id="rId65"/>
    <p:sldId id="2938" r:id="rId66"/>
    <p:sldId id="2939" r:id="rId67"/>
    <p:sldId id="2940" r:id="rId68"/>
    <p:sldId id="2941" r:id="rId69"/>
    <p:sldId id="2942" r:id="rId70"/>
    <p:sldId id="1617" r:id="rId71"/>
  </p:sldIdLst>
  <p:sldSz cx="12190095" cy="6858000"/>
  <p:notesSz cx="7099300" cy="10234295"/>
  <p:custDataLst>
    <p:tags r:id="rId77"/>
  </p:custDataLst>
  <p:defaultTex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1pPr>
    <a:lvl2pPr marL="4559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2pPr>
    <a:lvl3pPr marL="9131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3pPr>
    <a:lvl4pPr marL="13703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4pPr>
    <a:lvl5pPr marL="18275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Wei"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DE42"/>
    <a:srgbClr val="E05E40"/>
    <a:srgbClr val="F99527"/>
    <a:srgbClr val="9EC1F4"/>
    <a:srgbClr val="F3698A"/>
    <a:srgbClr val="E99417"/>
    <a:srgbClr val="BA2D06"/>
    <a:srgbClr val="005BE2"/>
    <a:srgbClr val="00923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2" autoAdjust="0"/>
    <p:restoredTop sz="82270" autoAdjust="0"/>
  </p:normalViewPr>
  <p:slideViewPr>
    <p:cSldViewPr>
      <p:cViewPr varScale="1">
        <p:scale>
          <a:sx n="52" d="100"/>
          <a:sy n="52" d="100"/>
        </p:scale>
        <p:origin x="1152" y="39"/>
      </p:cViewPr>
      <p:guideLst>
        <p:guide orient="horz" pos="2053"/>
        <p:guide pos="37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52" d="100"/>
          <a:sy n="52" d="100"/>
        </p:scale>
        <p:origin x="-1464" y="-108"/>
      </p:cViewPr>
      <p:guideLst>
        <p:guide orient="horz" pos="3063"/>
        <p:guide pos="2201"/>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gs" Target="tags/tag1.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notesMaster" Target="notesMasters/notesMaster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zh-CN" altLang="en-US"/>
          </a:p>
        </p:txBody>
      </p:sp>
      <p:sp>
        <p:nvSpPr>
          <p:cNvPr id="157699" name="Rectangle 3"/>
          <p:cNvSpPr>
            <a:spLocks noGrp="1" noChangeArrowheads="1"/>
          </p:cNvSpPr>
          <p:nvPr>
            <p:ph type="dt" sz="quarter" idx="1"/>
          </p:nvPr>
        </p:nvSpPr>
        <p:spPr bwMode="auto">
          <a:xfrm>
            <a:off x="4022725"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ChangeArrowheads="1"/>
          </p:cNvSpPr>
          <p:nvPr>
            <p:ph type="ftr" sz="quarter" idx="2"/>
          </p:nvPr>
        </p:nvSpPr>
        <p:spPr bwMode="auto">
          <a:xfrm>
            <a:off x="0" y="9723438"/>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1"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a:solidFill>
                  <a:schemeClr val="tx1"/>
                </a:solidFill>
                <a:latin typeface="Arial" panose="020B0604020202020204" pitchFamily="34" charset="0"/>
                <a:ea typeface="宋体" panose="02010600030101010101" pitchFamily="2" charset="-122"/>
              </a:defRPr>
            </a:lvl1pPr>
          </a:lstStyle>
          <a:p>
            <a:pPr>
              <a:defRPr/>
            </a:pPr>
            <a:fld id="{97498E72-F95B-4683-94F3-040E690CAC2B}"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41987"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9"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41990"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41991"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b="0">
                <a:solidFill>
                  <a:schemeClr val="tx1"/>
                </a:solidFill>
                <a:ea typeface="宋体" panose="02010600030101010101" pitchFamily="2" charset="-122"/>
              </a:defRPr>
            </a:lvl1pPr>
          </a:lstStyle>
          <a:p>
            <a:pPr>
              <a:defRPr/>
            </a:pPr>
            <a:fld id="{39428754-80EA-4722-B222-5EB445CA1959}"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59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31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03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75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2"/>
          <p:cNvSpPr/>
          <p:nvPr userDrawn="1"/>
        </p:nvSpPr>
        <p:spPr>
          <a:xfrm>
            <a:off x="8831263" y="4221163"/>
            <a:ext cx="3322637" cy="219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60000"/>
              </a:lnSpc>
              <a:spcBef>
                <a:spcPct val="5000"/>
              </a:spcBef>
              <a:defRPr/>
            </a:pPr>
            <a:endParaRPr lang="zh-CN" altLang="en-US" sz="2800"/>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1217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550590" y="8620"/>
            <a:ext cx="10909212" cy="707886"/>
          </a:xfrm>
          <a:prstGeom prst="rect">
            <a:avLst/>
          </a:prstGeom>
          <a:noFill/>
          <a:ln>
            <a:noFill/>
          </a:ln>
        </p:spPr>
        <p:txBody>
          <a:bodyPr wrap="square">
            <a:spAutoFit/>
          </a:bodyPr>
          <a:lstStyle>
            <a:lvl1pPr marL="0" algn="l" hangingPunct="0">
              <a:defRPr sz="4000" b="1">
                <a:solidFill>
                  <a:schemeClr val="bg1"/>
                </a:solidFill>
                <a:effectLst/>
                <a:latin typeface="+mn-ea"/>
                <a:ea typeface="+mn-ea"/>
              </a:defRPr>
            </a:lvl1pPr>
          </a:lstStyle>
          <a:p>
            <a:r>
              <a:rPr lang="zh-CN" altLang="en-US" dirty="0"/>
              <a:t>单击此处编辑母版标题样式</a:t>
            </a:r>
            <a:endParaRPr lang="zh-CN" altLang="en-US" dirty="0"/>
          </a:p>
        </p:txBody>
      </p:sp>
      <p:sp>
        <p:nvSpPr>
          <p:cNvPr id="12" name="内容占位符 2"/>
          <p:cNvSpPr>
            <a:spLocks noGrp="1"/>
          </p:cNvSpPr>
          <p:nvPr>
            <p:ph idx="1"/>
          </p:nvPr>
        </p:nvSpPr>
        <p:spPr>
          <a:xfrm>
            <a:off x="539750" y="1125538"/>
            <a:ext cx="10920052" cy="5040312"/>
          </a:xfrm>
          <a:prstGeom prst="rect">
            <a:avLst/>
          </a:prstGeom>
        </p:spPr>
        <p:txBody>
          <a:bodyPr/>
          <a:lstStyle>
            <a:lvl1pPr marL="342900" indent="-342900">
              <a:buFont typeface="Wingdings" panose="05000000000000000000" pitchFamily="2" charset="2"/>
              <a:buChar char=""/>
              <a:defRPr b="1">
                <a:solidFill>
                  <a:srgbClr val="002060"/>
                </a:solidFill>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a:solidFill>
                  <a:srgbClr val="002060"/>
                </a:solidFill>
              </a:defRPr>
            </a:lvl2pPr>
            <a:lvl3pPr marL="1143000" indent="-228600">
              <a:buFont typeface="Wingdings" panose="05000000000000000000" pitchFamily="2" charset="2"/>
              <a:buChar char="p"/>
              <a:defRPr>
                <a:solidFill>
                  <a:srgbClr val="002060"/>
                </a:solidFill>
              </a:defRPr>
            </a:lvl3pPr>
            <a:lvl4pPr marL="1600200" indent="-228600">
              <a:buFont typeface="Wingdings" panose="05000000000000000000" pitchFamily="2" charset="2"/>
              <a:buChar char="n"/>
              <a:defRPr>
                <a:solidFill>
                  <a:srgbClr val="002060"/>
                </a:solidFill>
              </a:defRPr>
            </a:lvl4pPr>
            <a:lvl5pPr marL="1828800" indent="0">
              <a:buFont typeface="Wingdings" panose="05000000000000000000" pitchFamily="2" charset="2"/>
              <a:buNone/>
              <a:defRPr/>
            </a:lvl5pPr>
          </a:lstStyle>
          <a:p>
            <a:pPr lvl="0"/>
            <a:r>
              <a:rPr lang="zh-CN" altLang="en-US" dirty="0"/>
              <a:t>单击此处编辑母版文本样式</a:t>
            </a:r>
            <a:endParaRPr lang="zh-CN" altLang="en-US" dirty="0"/>
          </a:p>
          <a:p>
            <a:pPr lvl="1"/>
            <a:r>
              <a:rPr lang="zh-CN" altLang="en-US" dirty="0"/>
              <a:t>第二级单击此处编辑</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505" y="1481328"/>
            <a:ext cx="10971086" cy="4525963"/>
          </a:xfrm>
        </p:spPr>
        <p:txBody>
          <a:bodyPr/>
          <a:lstStyle>
            <a:lvl1pPr>
              <a:defRPr b="1">
                <a:solidFill>
                  <a:schemeClr val="accent5">
                    <a:lumMod val="50000"/>
                  </a:schemeClr>
                </a:solidFill>
                <a:latin typeface="微软雅黑" panose="020B0503020204020204" charset="-122"/>
                <a:ea typeface="微软雅黑" panose="020B0503020204020204" charset="-122"/>
              </a:defRPr>
            </a:lvl1pPr>
            <a:lvl2pPr>
              <a:defRPr>
                <a:solidFill>
                  <a:schemeClr val="accent5">
                    <a:lumMod val="50000"/>
                  </a:schemeClr>
                </a:solidFill>
                <a:latin typeface="微软雅黑" panose="020B0503020204020204" charset="-122"/>
                <a:ea typeface="微软雅黑" panose="020B0503020204020204" charset="-122"/>
              </a:defRPr>
            </a:lvl2pPr>
            <a:lvl3pPr>
              <a:defRPr>
                <a:solidFill>
                  <a:schemeClr val="accent5">
                    <a:lumMod val="50000"/>
                  </a:schemeClr>
                </a:solidFill>
                <a:latin typeface="微软雅黑" panose="020B0503020204020204" charset="-122"/>
                <a:ea typeface="微软雅黑" panose="020B0503020204020204" charset="-122"/>
              </a:defRPr>
            </a:lvl3pPr>
            <a:lvl4pPr>
              <a:defRPr>
                <a:solidFill>
                  <a:schemeClr val="accent5">
                    <a:lumMod val="50000"/>
                  </a:schemeClr>
                </a:solidFill>
                <a:latin typeface="微软雅黑" panose="020B0503020204020204" charset="-122"/>
                <a:ea typeface="微软雅黑" panose="020B0503020204020204" charset="-122"/>
              </a:defRPr>
            </a:lvl4pPr>
            <a:lvl5pPr>
              <a:defRPr>
                <a:solidFill>
                  <a:schemeClr val="accent5">
                    <a:lumMod val="50000"/>
                  </a:schemeClr>
                </a:solidFill>
                <a:latin typeface="微软雅黑" panose="020B0503020204020204" charset="-122"/>
                <a:ea typeface="微软雅黑" panose="020B0503020204020204" charset="-122"/>
              </a:defRPr>
            </a:lvl5pPr>
          </a:lstStyle>
          <a:p>
            <a:pPr lvl="0" eaLnBrk="1" latinLnBrk="0" hangingPunct="1"/>
            <a:r>
              <a:rPr lang="zh-CN" altLang="en-US" dirty="0"/>
              <a:t>单击此处编辑母版文本样式</a:t>
            </a:r>
            <a:endParaRPr lang="zh-CN" altLang="en-US" dirty="0"/>
          </a:p>
          <a:p>
            <a:pPr lvl="1" eaLnBrk="1" latinLnBrk="0" hangingPunct="1"/>
            <a:r>
              <a:rPr lang="zh-CN" altLang="en-US" dirty="0"/>
              <a:t>第二级</a:t>
            </a:r>
            <a:endParaRPr lang="zh-CN" altLang="en-US" dirty="0"/>
          </a:p>
          <a:p>
            <a:pPr lvl="2" eaLnBrk="1" latinLnBrk="0" hangingPunct="1"/>
            <a:r>
              <a:rPr lang="zh-CN" altLang="en-US" dirty="0"/>
              <a:t>第三级</a:t>
            </a:r>
            <a:endParaRPr lang="zh-CN" altLang="en-US" dirty="0"/>
          </a:p>
          <a:p>
            <a:pPr lvl="3" eaLnBrk="1" latinLnBrk="0" hangingPunct="1"/>
            <a:r>
              <a:rPr lang="zh-CN" altLang="en-US" dirty="0"/>
              <a:t>第四级</a:t>
            </a:r>
            <a:endParaRPr lang="zh-CN" altLang="en-US" dirty="0"/>
          </a:p>
          <a:p>
            <a:pPr lvl="4" eaLnBrk="1" latinLnBrk="0" hangingPunct="1"/>
            <a:r>
              <a:rPr lang="zh-CN" altLang="en-US" dirty="0"/>
              <a:t>第五级</a:t>
            </a:r>
            <a:endParaRPr kumimoji="0" lang="en-US" dirty="0"/>
          </a:p>
        </p:txBody>
      </p:sp>
      <p:sp>
        <p:nvSpPr>
          <p:cNvPr id="4" name="日期占位符 3"/>
          <p:cNvSpPr>
            <a:spLocks noGrp="1"/>
          </p:cNvSpPr>
          <p:nvPr>
            <p:ph type="dt" sz="half" idx="10"/>
          </p:nvPr>
        </p:nvSpPr>
        <p:spPr>
          <a:xfrm>
            <a:off x="8590935" y="6407944"/>
            <a:ext cx="2559920" cy="365760"/>
          </a:xfrm>
        </p:spPr>
        <p:txBody>
          <a:bodyPr/>
          <a:lstStyle>
            <a:lvl1pPr>
              <a:defRPr b="1">
                <a:latin typeface="Times New Roman" panose="02020603050405020304" pitchFamily="18" charset="0"/>
                <a:cs typeface="Times New Roman" panose="02020603050405020304" pitchFamily="18" charset="0"/>
              </a:defRPr>
            </a:lvl1pPr>
          </a:lstStyle>
          <a:p>
            <a:pPr>
              <a:defRPr/>
            </a:pPr>
            <a:r>
              <a:rPr lang="zh-CN" altLang="en-US"/>
              <a:t>©Copyright Xinjun Mao</a:t>
            </a:r>
            <a:endParaRPr lang="en-US" altLang="zh-CN"/>
          </a:p>
        </p:txBody>
      </p:sp>
      <p:sp>
        <p:nvSpPr>
          <p:cNvPr id="5" name="页脚占位符 4"/>
          <p:cNvSpPr>
            <a:spLocks noGrp="1"/>
          </p:cNvSpPr>
          <p:nvPr>
            <p:ph type="ftr" sz="quarter" idx="11"/>
          </p:nvPr>
        </p:nvSpPr>
        <p:spPr>
          <a:xfrm>
            <a:off x="5423078" y="6407944"/>
            <a:ext cx="3133752" cy="365125"/>
          </a:xfrm>
        </p:spPr>
        <p:txBody>
          <a:bodyPr/>
          <a:lstStyle/>
          <a:p>
            <a:pPr>
              <a:defRPr/>
            </a:pPr>
            <a:endParaRPr lang="en-US" altLang="zh-CN"/>
          </a:p>
        </p:txBody>
      </p:sp>
      <p:sp>
        <p:nvSpPr>
          <p:cNvPr id="6" name="灯片编号占位符 5"/>
          <p:cNvSpPr>
            <a:spLocks noGrp="1"/>
          </p:cNvSpPr>
          <p:nvPr>
            <p:ph type="sldNum" sz="quarter" idx="12"/>
          </p:nvPr>
        </p:nvSpPr>
        <p:spPr>
          <a:xfrm>
            <a:off x="11182818" y="6407944"/>
            <a:ext cx="832681" cy="365125"/>
          </a:xfrm>
        </p:spPr>
        <p:txBody>
          <a:bodyPr/>
          <a:lstStyle>
            <a:lvl1pPr>
              <a:defRPr b="1">
                <a:latin typeface="Times New Roman" panose="02020603050405020304" pitchFamily="18" charset="0"/>
                <a:cs typeface="Times New Roman" panose="02020603050405020304" pitchFamily="18" charset="0"/>
              </a:defRPr>
            </a:lvl1pPr>
          </a:lstStyle>
          <a:p>
            <a:pPr>
              <a:defRPr/>
            </a:pPr>
            <a:fld id="{77E88AF7-5153-4875-A5A7-0323E1DC4585}" type="slidenum">
              <a:rPr lang="zh-CN" altLang="en-US" smtClean="0"/>
            </a:fld>
            <a:endParaRPr lang="en-US" altLang="zh-CN"/>
          </a:p>
        </p:txBody>
      </p:sp>
      <p:sp>
        <p:nvSpPr>
          <p:cNvPr id="7" name="标题 6"/>
          <p:cNvSpPr>
            <a:spLocks noGrp="1"/>
          </p:cNvSpPr>
          <p:nvPr>
            <p:ph type="title"/>
          </p:nvPr>
        </p:nvSpPr>
        <p:spPr>
          <a:xfrm>
            <a:off x="609505" y="274638"/>
            <a:ext cx="10971086" cy="1143000"/>
          </a:xfrm>
        </p:spPr>
        <p:txBody>
          <a:bodyPr rtlCol="0"/>
          <a:lstStyle>
            <a:lvl1pPr>
              <a:defRPr>
                <a:solidFill>
                  <a:schemeClr val="tx1">
                    <a:lumMod val="95000"/>
                    <a:lumOff val="5000"/>
                  </a:schemeClr>
                </a:solidFill>
                <a:latin typeface="微软雅黑" panose="020B0503020204020204" charset="-122"/>
                <a:ea typeface="微软雅黑" panose="020B0503020204020204" charset="-122"/>
              </a:defRPr>
            </a:lvl1pPr>
          </a:lstStyle>
          <a:p>
            <a:r>
              <a:rPr kumimoji="0" lang="zh-CN" altLang="en-US" dirty="0"/>
              <a:t>单击此处编辑母版标题样式</a:t>
            </a:r>
            <a:endParaRPr kumimoji="0"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3" y="4664147"/>
            <a:ext cx="12199546"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914257" y="1752601"/>
            <a:ext cx="1036158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914257" y="3611607"/>
            <a:ext cx="10361581"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grpSp>
        <p:nvGrpSpPr>
          <p:cNvPr id="2" name="组合 1"/>
          <p:cNvGrpSpPr/>
          <p:nvPr/>
        </p:nvGrpSpPr>
        <p:grpSpPr>
          <a:xfrm>
            <a:off x="-5019" y="4953000"/>
            <a:ext cx="12195114"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8967975" y="6407944"/>
            <a:ext cx="2559920" cy="365760"/>
          </a:xfrm>
        </p:spPr>
        <p:txBody>
          <a:bodyPr/>
          <a:lstStyle>
            <a:lvl1pPr>
              <a:defRPr>
                <a:solidFill>
                  <a:srgbClr val="FFFFFF"/>
                </a:solidFill>
              </a:defRPr>
            </a:lvl1pPr>
          </a:lstStyle>
          <a:p>
            <a:pPr>
              <a:defRPr/>
            </a:pPr>
            <a:r>
              <a:rPr lang="zh-CN" altLang="en-US"/>
              <a:t>©Copyright Xinjun Mao</a:t>
            </a:r>
            <a:endParaRPr lang="en-US" altLang="zh-CN"/>
          </a:p>
        </p:txBody>
      </p:sp>
      <p:sp>
        <p:nvSpPr>
          <p:cNvPr id="19" name="页脚占位符 18"/>
          <p:cNvSpPr>
            <a:spLocks noGrp="1"/>
          </p:cNvSpPr>
          <p:nvPr>
            <p:ph type="ftr" sz="quarter" idx="11"/>
          </p:nvPr>
        </p:nvSpPr>
        <p:spPr>
          <a:xfrm>
            <a:off x="5839183" y="6407944"/>
            <a:ext cx="3133752" cy="365125"/>
          </a:xfrm>
        </p:spPr>
        <p:txBody>
          <a:bodyPr/>
          <a:lstStyle>
            <a:lvl1pPr>
              <a:defRPr>
                <a:solidFill>
                  <a:schemeClr val="accent1">
                    <a:tint val="20000"/>
                  </a:schemeClr>
                </a:solidFill>
              </a:defRPr>
            </a:lvl1pPr>
          </a:lstStyle>
          <a:p>
            <a:pPr>
              <a:defRPr/>
            </a:pPr>
            <a:endParaRPr lang="en-US" altLang="zh-CN"/>
          </a:p>
        </p:txBody>
      </p:sp>
      <p:sp>
        <p:nvSpPr>
          <p:cNvPr id="27" name="灯片编号占位符 26"/>
          <p:cNvSpPr>
            <a:spLocks noGrp="1"/>
          </p:cNvSpPr>
          <p:nvPr>
            <p:ph type="sldNum" sz="quarter" idx="12"/>
          </p:nvPr>
        </p:nvSpPr>
        <p:spPr>
          <a:xfrm>
            <a:off x="11527894" y="6407944"/>
            <a:ext cx="487604" cy="365125"/>
          </a:xfrm>
        </p:spPr>
        <p:txBody>
          <a:bodyPr/>
          <a:lstStyle>
            <a:lvl1pPr>
              <a:defRPr>
                <a:solidFill>
                  <a:srgbClr val="FFFFFF"/>
                </a:solidFill>
              </a:defRPr>
            </a:lvl1pPr>
          </a:lstStyle>
          <a:p>
            <a:pPr>
              <a:defRPr/>
            </a:pPr>
            <a:fld id="{F86AB41F-CAC1-4232-8954-A49D2EE7F6D8}" type="slidenum">
              <a:rPr lang="zh-CN" altLang="en-US" smtClean="0"/>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txStyles>
    <p:title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微软雅黑" panose="020B0503020204020204"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微软雅黑" panose="020B0503020204020204"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微软雅黑" panose="020B0503020204020204"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wmf"/></Relationships>
</file>

<file path=ppt/slides/_rels/slide1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1.jpeg"/><Relationship Id="rId3" Type="http://schemas.openxmlformats.org/officeDocument/2006/relationships/image" Target="../media/image10.wmf"/><Relationship Id="rId2" Type="http://schemas.openxmlformats.org/officeDocument/2006/relationships/image" Target="../media/image9.png"/><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3.wmf"/><Relationship Id="rId1" Type="http://schemas.openxmlformats.org/officeDocument/2006/relationships/image" Target="../media/image12.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6.jpeg"/><Relationship Id="rId7" Type="http://schemas.openxmlformats.org/officeDocument/2006/relationships/image" Target="../media/image25.png"/><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jpeg"/><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image" Target="../media/image1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86739" y="2798599"/>
            <a:ext cx="10907713" cy="1262062"/>
          </a:xfrm>
          <a:prstGeom prst="rect">
            <a:avLst/>
          </a:prstGeom>
        </p:spPr>
        <p:txBody>
          <a:bodyPr>
            <a:normAutofit/>
          </a:bodyPr>
          <a:lst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a:lstStyle>
          <a:p>
            <a:pPr eaLnBrk="1" hangingPunct="1">
              <a:lnSpc>
                <a:spcPct val="150000"/>
              </a:lnSpc>
              <a:defRPr/>
            </a:pPr>
            <a:r>
              <a:rPr lang="zh-CN" altLang="en-US" b="1">
                <a:solidFill>
                  <a:srgbClr val="C00000"/>
                </a:solidFill>
                <a:latin typeface="微软雅黑" panose="020B0503020204020204" charset="-122"/>
                <a:ea typeface="微软雅黑" panose="020B0503020204020204" charset="-122"/>
              </a:rPr>
              <a:t>获取</a:t>
            </a:r>
            <a:r>
              <a:rPr lang="zh-CN" altLang="en-US" b="1" dirty="0">
                <a:solidFill>
                  <a:srgbClr val="C00000"/>
                </a:solidFill>
                <a:latin typeface="微软雅黑" panose="020B0503020204020204" charset="-122"/>
                <a:ea typeface="微软雅黑" panose="020B0503020204020204" charset="-122"/>
              </a:rPr>
              <a:t>软件需求</a:t>
            </a:r>
            <a:endParaRPr lang="zh-CN" altLang="en-US" b="1" dirty="0">
              <a:solidFill>
                <a:srgbClr val="C0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p:txBody>
          <a:bodyPr/>
          <a:lstStyle/>
          <a:p>
            <a:r>
              <a:rPr lang="zh-CN" altLang="en-US" dirty="0"/>
              <a:t>访谈和会议</a:t>
            </a:r>
            <a:endParaRPr lang="zh-CN" altLang="en-US" dirty="0"/>
          </a:p>
        </p:txBody>
      </p:sp>
      <p:sp>
        <p:nvSpPr>
          <p:cNvPr id="11" name="内容占位符 10"/>
          <p:cNvSpPr>
            <a:spLocks noGrp="1"/>
          </p:cNvSpPr>
          <p:nvPr>
            <p:ph idx="1"/>
          </p:nvPr>
        </p:nvSpPr>
        <p:spPr/>
        <p:txBody>
          <a:bodyPr/>
          <a:lstStyle/>
          <a:p>
            <a:r>
              <a:rPr lang="zh-CN" altLang="en-US" dirty="0"/>
              <a:t>召开相关的会议</a:t>
            </a:r>
            <a:endParaRPr lang="en-US" altLang="zh-CN" dirty="0"/>
          </a:p>
          <a:p>
            <a:r>
              <a:rPr lang="zh-CN" altLang="en-US" dirty="0"/>
              <a:t>走访相关的人员</a:t>
            </a:r>
            <a:endParaRPr lang="zh-CN" altLang="en-US" dirty="0"/>
          </a:p>
        </p:txBody>
      </p:sp>
      <p:graphicFrame>
        <p:nvGraphicFramePr>
          <p:cNvPr id="115714" name="Object 2"/>
          <p:cNvGraphicFramePr>
            <a:graphicFrameLocks noChangeAspect="1"/>
          </p:cNvGraphicFramePr>
          <p:nvPr/>
        </p:nvGraphicFramePr>
        <p:xfrm>
          <a:off x="724296" y="2954337"/>
          <a:ext cx="3900805" cy="2291715"/>
        </p:xfrm>
        <a:graphic>
          <a:graphicData uri="http://schemas.openxmlformats.org/presentationml/2006/ole">
            <mc:AlternateContent xmlns:mc="http://schemas.openxmlformats.org/markup-compatibility/2006">
              <mc:Choice xmlns:v="urn:schemas-microsoft-com:vml" Requires="v">
                <p:oleObj spid="_x0000_s1033" name="Clip" r:id="rId1" imgW="23073995" imgH="22346285" progId="MS_ClipArt_Gallery.2">
                  <p:embed/>
                </p:oleObj>
              </mc:Choice>
              <mc:Fallback>
                <p:oleObj name="Clip" r:id="rId1" imgW="23073995" imgH="22346285" progId="MS_ClipArt_Gallery.2">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96" y="2954337"/>
                        <a:ext cx="3900805" cy="2291715"/>
                      </a:xfrm>
                      <a:prstGeom prst="rect">
                        <a:avLst/>
                      </a:prstGeom>
                      <a:noFill/>
                      <a:ln>
                        <a:noFill/>
                      </a:ln>
                      <a:effectLst/>
                    </p:spPr>
                  </p:pic>
                </p:oleObj>
              </mc:Fallback>
            </mc:AlternateContent>
          </a:graphicData>
        </a:graphic>
      </p:graphicFrame>
      <p:sp>
        <p:nvSpPr>
          <p:cNvPr id="2" name="文本框 1"/>
          <p:cNvSpPr txBox="1"/>
          <p:nvPr/>
        </p:nvSpPr>
        <p:spPr>
          <a:xfrm>
            <a:off x="5195106" y="3645694"/>
            <a:ext cx="6588732" cy="1077218"/>
          </a:xfrm>
          <a:prstGeom prst="rect">
            <a:avLst/>
          </a:prstGeom>
          <a:noFill/>
        </p:spPr>
        <p:txBody>
          <a:bodyPr wrap="square" rtlCol="0">
            <a:spAutoFit/>
          </a:bodyPr>
          <a:lstStyle/>
          <a:p>
            <a:r>
              <a:rPr lang="zh-CN" altLang="en-US" sz="3200" dirty="0">
                <a:solidFill>
                  <a:srgbClr val="C00000"/>
                </a:solidFill>
                <a:latin typeface="微软雅黑" panose="020B0503020204020204" charset="-122"/>
                <a:ea typeface="微软雅黑" panose="020B0503020204020204" charset="-122"/>
              </a:rPr>
              <a:t>参加的人员包括：</a:t>
            </a:r>
            <a:r>
              <a:rPr lang="zh-CN" altLang="en-US" sz="3200" dirty="0">
                <a:solidFill>
                  <a:srgbClr val="C00000"/>
                </a:solidFill>
                <a:latin typeface="微软雅黑" panose="020B0503020204020204" charset="-122"/>
                <a:ea typeface="微软雅黑" panose="020B0503020204020204" charset="-122"/>
                <a:sym typeface="+mn-ea"/>
              </a:rPr>
              <a:t>用户、客户、</a:t>
            </a:r>
            <a:r>
              <a:rPr lang="zh-CN" altLang="en-US" sz="3200" dirty="0">
                <a:solidFill>
                  <a:srgbClr val="C00000"/>
                </a:solidFill>
                <a:latin typeface="微软雅黑" panose="020B0503020204020204" charset="-122"/>
                <a:ea typeface="微软雅黑" panose="020B0503020204020204" charset="-122"/>
              </a:rPr>
              <a:t>需求分析人员、质量保证人员等等</a:t>
            </a:r>
            <a:endParaRPr lang="zh-CN" altLang="en-US" sz="3200" dirty="0">
              <a:solidFill>
                <a:srgbClr val="C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3"/>
          <a:stretch>
            <a:fillRect/>
          </a:stretch>
        </p:blipFill>
        <p:spPr>
          <a:xfrm>
            <a:off x="5303118" y="1004414"/>
            <a:ext cx="6242506" cy="2232248"/>
          </a:xfrm>
          <a:prstGeom prst="rect">
            <a:avLst/>
          </a:prstGeom>
          <a:ln>
            <a:solidFill>
              <a:schemeClr val="accent1"/>
            </a:solid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调查问卷</a:t>
            </a:r>
            <a:endParaRPr lang="zh-CN" altLang="en-US" dirty="0"/>
          </a:p>
        </p:txBody>
      </p:sp>
      <p:sp>
        <p:nvSpPr>
          <p:cNvPr id="2" name="内容占位符 1"/>
          <p:cNvSpPr>
            <a:spLocks noGrp="1"/>
          </p:cNvSpPr>
          <p:nvPr>
            <p:ph idx="1"/>
          </p:nvPr>
        </p:nvSpPr>
        <p:spPr/>
        <p:txBody>
          <a:bodyPr/>
          <a:lstStyle/>
          <a:p>
            <a:r>
              <a:rPr lang="zh-CN" altLang="en-US" dirty="0"/>
              <a:t>设计调查问卷</a:t>
            </a:r>
            <a:endParaRPr lang="zh-CN" altLang="en-US" dirty="0"/>
          </a:p>
          <a:p>
            <a:pPr lvl="1"/>
            <a:r>
              <a:rPr lang="zh-CN" altLang="en-US" dirty="0"/>
              <a:t>了解业务流程、实际操作过程</a:t>
            </a:r>
            <a:endParaRPr lang="zh-CN" altLang="en-US" dirty="0"/>
          </a:p>
          <a:p>
            <a:pPr lvl="1"/>
            <a:r>
              <a:rPr lang="zh-CN" altLang="en-US" dirty="0"/>
              <a:t>用户的期望和要求</a:t>
            </a:r>
            <a:endParaRPr lang="zh-CN" altLang="en-US" dirty="0"/>
          </a:p>
          <a:p>
            <a:r>
              <a:rPr lang="zh-CN" altLang="en-US" dirty="0"/>
              <a:t>对谁进行调查</a:t>
            </a:r>
            <a:endParaRPr lang="zh-CN" altLang="en-US" dirty="0"/>
          </a:p>
          <a:p>
            <a:pPr lvl="1"/>
            <a:r>
              <a:rPr lang="zh-CN" altLang="en-US" dirty="0"/>
              <a:t>应用领域中扮演不同角色的用户</a:t>
            </a:r>
            <a:endParaRPr lang="en-US" altLang="zh-CN" dirty="0"/>
          </a:p>
          <a:p>
            <a:r>
              <a:rPr lang="zh-CN" altLang="en-US" dirty="0"/>
              <a:t>如何利用调查问卷</a:t>
            </a:r>
            <a:endParaRPr lang="zh-CN" altLang="en-US" dirty="0"/>
          </a:p>
          <a:p>
            <a:pPr lvl="1"/>
            <a:r>
              <a:rPr lang="zh-CN" altLang="en-US" dirty="0"/>
              <a:t>从调查问卷中了解业务流程</a:t>
            </a:r>
            <a:endParaRPr lang="zh-CN" altLang="en-US" dirty="0"/>
          </a:p>
          <a:p>
            <a:pPr lvl="1"/>
            <a:r>
              <a:rPr lang="zh-CN" altLang="en-US" dirty="0"/>
              <a:t>从调查问卷中掌握用户需求</a:t>
            </a:r>
            <a:endParaRPr lang="zh-CN" altLang="en-US" dirty="0"/>
          </a:p>
        </p:txBody>
      </p:sp>
      <p:pic>
        <p:nvPicPr>
          <p:cNvPr id="8" name="Picture 4" descr="C:\Program Files\Microsoft Office\MEDIA\CAGCAT10\j0291984.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03418" y="2672916"/>
            <a:ext cx="2340260" cy="2477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4"/>
          <p:cNvSpPr>
            <a:spLocks noGrp="1" noChangeArrowheads="1"/>
          </p:cNvSpPr>
          <p:nvPr>
            <p:ph type="title"/>
          </p:nvPr>
        </p:nvSpPr>
        <p:spPr/>
        <p:txBody>
          <a:bodyPr/>
          <a:lstStyle/>
          <a:p>
            <a:r>
              <a:rPr lang="zh-CN" altLang="zh-CN" dirty="0"/>
              <a:t>获</a:t>
            </a:r>
            <a:r>
              <a:rPr lang="zh-CN" altLang="en-US" dirty="0"/>
              <a:t>现场观摩</a:t>
            </a:r>
            <a:endParaRPr lang="zh-CN" altLang="en-US" dirty="0"/>
          </a:p>
        </p:txBody>
      </p:sp>
      <p:sp>
        <p:nvSpPr>
          <p:cNvPr id="6" name="内容占位符 5"/>
          <p:cNvSpPr>
            <a:spLocks noGrp="1"/>
          </p:cNvSpPr>
          <p:nvPr>
            <p:ph idx="1"/>
          </p:nvPr>
        </p:nvSpPr>
        <p:spPr/>
        <p:txBody>
          <a:bodyPr/>
          <a:lstStyle/>
          <a:p>
            <a:r>
              <a:rPr lang="zh-CN" altLang="en-US" dirty="0"/>
              <a:t>业务过程、步骤和输出</a:t>
            </a:r>
            <a:endParaRPr lang="en-US" altLang="zh-CN" dirty="0"/>
          </a:p>
          <a:p>
            <a:r>
              <a:rPr lang="zh-CN" altLang="en-US" dirty="0"/>
              <a:t>业务工作流程及细节</a:t>
            </a:r>
            <a:endParaRPr lang="en-US" altLang="zh-CN" dirty="0"/>
          </a:p>
        </p:txBody>
      </p:sp>
      <p:sp>
        <p:nvSpPr>
          <p:cNvPr id="116738" name="Text Box 2"/>
          <p:cNvSpPr txBox="1">
            <a:spLocks noChangeArrowheads="1"/>
          </p:cNvSpPr>
          <p:nvPr/>
        </p:nvSpPr>
        <p:spPr bwMode="auto">
          <a:xfrm>
            <a:off x="2285206" y="838200"/>
            <a:ext cx="838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ts val="1300"/>
              </a:spcBef>
              <a:spcAft>
                <a:spcPts val="1300"/>
              </a:spcAft>
            </a:pPr>
            <a:r>
              <a:rPr kumimoji="1" lang="zh-CN" altLang="en-US" sz="3600">
                <a:solidFill>
                  <a:srgbClr val="FF3300"/>
                </a:solidFill>
                <a:latin typeface="隶书" panose="02010509060101010101" pitchFamily="49" charset="-122"/>
                <a:ea typeface="隶书" panose="02010509060101010101" pitchFamily="49" charset="-122"/>
              </a:rPr>
              <a:t> </a:t>
            </a:r>
            <a:endParaRPr kumimoji="1" lang="zh-CN" altLang="en-US" sz="3600">
              <a:solidFill>
                <a:srgbClr val="FF3300"/>
              </a:solidFill>
              <a:latin typeface="隶书" panose="02010509060101010101" pitchFamily="49" charset="-122"/>
              <a:ea typeface="隶书" panose="02010509060101010101" pitchFamily="49" charset="-122"/>
            </a:endParaRPr>
          </a:p>
        </p:txBody>
      </p:sp>
      <p:graphicFrame>
        <p:nvGraphicFramePr>
          <p:cNvPr id="116739" name="Object 3"/>
          <p:cNvGraphicFramePr>
            <a:graphicFrameLocks noChangeAspect="1"/>
          </p:cNvGraphicFramePr>
          <p:nvPr/>
        </p:nvGraphicFramePr>
        <p:xfrm>
          <a:off x="946634" y="2852936"/>
          <a:ext cx="2226945" cy="2226945"/>
        </p:xfrm>
        <a:graphic>
          <a:graphicData uri="http://schemas.openxmlformats.org/presentationml/2006/ole">
            <mc:AlternateContent xmlns:mc="http://schemas.openxmlformats.org/markup-compatibility/2006">
              <mc:Choice xmlns:v="urn:schemas-microsoft-com:vml" Requires="v">
                <p:oleObj spid="_x0000_s2057" name="Clip" r:id="rId1" imgW="2590800" imgH="3794760" progId="MS_ClipArt_Gallery.2">
                  <p:embed/>
                </p:oleObj>
              </mc:Choice>
              <mc:Fallback>
                <p:oleObj name="Clip" r:id="rId1" imgW="2590800" imgH="3794760" progId="MS_ClipArt_Gallery.2">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634" y="2852936"/>
                        <a:ext cx="2226945" cy="2226945"/>
                      </a:xfrm>
                      <a:prstGeom prst="rect">
                        <a:avLst/>
                      </a:prstGeom>
                      <a:noFill/>
                      <a:ln>
                        <a:noFill/>
                      </a:ln>
                      <a:effectLst/>
                    </p:spPr>
                  </p:pic>
                </p:oleObj>
              </mc:Fallback>
            </mc:AlternateContent>
          </a:graphicData>
        </a:graphic>
      </p:graphicFrame>
      <p:pic>
        <p:nvPicPr>
          <p:cNvPr id="3082" name="Picture 10" descr="C:\Program Files\Microsoft Office\MEDIA\CAGCAT10\j029357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2743" y="2785244"/>
            <a:ext cx="2327910" cy="233235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图形用户界面, 文本, 聊天或短信, 图标&#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331" y="2307724"/>
            <a:ext cx="2809875" cy="2809875"/>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sym typeface="+mn-ea"/>
              </a:rPr>
              <a:t>分析</a:t>
            </a:r>
            <a:r>
              <a:rPr lang="zh-CN" altLang="en-US" dirty="0"/>
              <a:t>业务资料</a:t>
            </a:r>
            <a:endParaRPr lang="zh-CN" altLang="en-US" dirty="0"/>
          </a:p>
        </p:txBody>
      </p:sp>
      <p:sp>
        <p:nvSpPr>
          <p:cNvPr id="2" name="内容占位符 1"/>
          <p:cNvSpPr>
            <a:spLocks noGrp="1"/>
          </p:cNvSpPr>
          <p:nvPr>
            <p:ph idx="1"/>
          </p:nvPr>
        </p:nvSpPr>
        <p:spPr/>
        <p:txBody>
          <a:bodyPr/>
          <a:lstStyle/>
          <a:p>
            <a:r>
              <a:rPr lang="zh-CN" altLang="en-US" dirty="0"/>
              <a:t>收集重要的资料</a:t>
            </a:r>
            <a:endParaRPr lang="en-US" altLang="zh-CN" dirty="0"/>
          </a:p>
          <a:p>
            <a:r>
              <a:rPr lang="zh-CN" altLang="en-US" dirty="0"/>
              <a:t>阅读和分析与业务相关的文档和资料</a:t>
            </a:r>
            <a:endParaRPr lang="en-US" altLang="zh-CN" dirty="0"/>
          </a:p>
          <a:p>
            <a:endParaRPr lang="zh-CN" altLang="en-US" dirty="0"/>
          </a:p>
        </p:txBody>
      </p:sp>
      <p:pic>
        <p:nvPicPr>
          <p:cNvPr id="12290" name="Picture 2" descr="C:\Program Files\Microsoft Office\MEDIA\CAGCAT10\j0196400.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10630" y="2924944"/>
            <a:ext cx="1836204" cy="196344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Program Files\Microsoft Office\MEDIA\CAGCAT10\j0205466.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42978" y="3104964"/>
            <a:ext cx="1764196" cy="175564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descr="图形用户界面, 文本, 聊天或短信, 图标&#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347" y="2924944"/>
            <a:ext cx="1764196" cy="1764196"/>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软件原型</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需求工程师根据用户初步需求描述，快速构造出一个</a:t>
            </a:r>
            <a:r>
              <a:rPr lang="zh-CN" altLang="zh-CN" dirty="0">
                <a:solidFill>
                  <a:srgbClr val="C00000"/>
                </a:solidFill>
              </a:rPr>
              <a:t>可运行的软件原型</a:t>
            </a:r>
            <a:endParaRPr lang="en-US" altLang="zh-CN" dirty="0">
              <a:solidFill>
                <a:srgbClr val="C00000"/>
              </a:solidFill>
            </a:endParaRPr>
          </a:p>
          <a:p>
            <a:pPr lvl="1"/>
            <a:r>
              <a:rPr lang="zh-CN" altLang="zh-CN" dirty="0"/>
              <a:t>展示业务操作流程以及每一个步骤用户与软件之间的交互</a:t>
            </a:r>
            <a:endParaRPr lang="en-US" altLang="zh-CN" dirty="0"/>
          </a:p>
          <a:p>
            <a:pPr lvl="1"/>
            <a:r>
              <a:rPr lang="zh-CN" altLang="zh-CN" dirty="0"/>
              <a:t>用户可以通过操作和使用该软件，分析需求工程师是否正确地理解了他们所提出的软件需求，发现软件原型所展示的软件需求中存在的问题，导出尚未发现、新的软件需求</a:t>
            </a:r>
            <a:endParaRPr lang="en-US" altLang="zh-CN" dirty="0"/>
          </a:p>
          <a:p>
            <a:r>
              <a:rPr lang="zh-CN" altLang="zh-CN" dirty="0"/>
              <a:t>软件原型作为需求工程师和用户之间的交流媒介，有助于直观地展示软件需求，激发用户投入到需求讨论和导出之中，因而是一项极为有效的需求获取和分析方法</a:t>
            </a:r>
            <a:endParaRPr lang="zh-CN" altLang="en-US"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示例：软件原型</a:t>
            </a:r>
            <a:endParaRPr lang="zh-CN" altLang="en-US" dirty="0"/>
          </a:p>
        </p:txBody>
      </p:sp>
      <p:sp>
        <p:nvSpPr>
          <p:cNvPr id="3" name="内容占位符 2"/>
          <p:cNvSpPr>
            <a:spLocks noGrp="1"/>
          </p:cNvSpPr>
          <p:nvPr>
            <p:ph idx="1"/>
          </p:nvPr>
        </p:nvSpPr>
        <p:spPr/>
        <p:txBody>
          <a:bodyPr/>
          <a:lstStyle/>
          <a:p>
            <a:r>
              <a:rPr lang="zh-CN" altLang="en-US" dirty="0"/>
              <a:t>“空巢老人看护软件”的原型</a:t>
            </a:r>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30810" y="1880828"/>
            <a:ext cx="3060340" cy="4572508"/>
          </a:xfrm>
          <a:prstGeom prst="rect">
            <a:avLst/>
          </a:prstGeom>
          <a:noFill/>
          <a:ln w="6350">
            <a:solidFill>
              <a:schemeClr val="tx1"/>
            </a:solid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群体化方法</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让互联网上的</a:t>
            </a:r>
            <a:r>
              <a:rPr lang="zh-CN" altLang="zh-CN" dirty="0">
                <a:solidFill>
                  <a:srgbClr val="C00000"/>
                </a:solidFill>
              </a:rPr>
              <a:t>海量和开放群体</a:t>
            </a:r>
            <a:r>
              <a:rPr lang="zh-CN" altLang="zh-CN" dirty="0"/>
              <a:t>参与到获取软件需求的工作中来，提出他们对软件需求的想法，并通过组织、汇聚和筛选，从中遴选出有价值的软件需求</a:t>
            </a:r>
            <a:endParaRPr lang="en-US" altLang="zh-CN" dirty="0"/>
          </a:p>
          <a:p>
            <a:endParaRPr lang="en-US" altLang="zh-CN" dirty="0"/>
          </a:p>
          <a:p>
            <a:r>
              <a:rPr lang="zh-CN" altLang="zh-CN" dirty="0">
                <a:solidFill>
                  <a:srgbClr val="C00000"/>
                </a:solidFill>
              </a:rPr>
              <a:t>集思广益</a:t>
            </a:r>
            <a:r>
              <a:rPr lang="zh-CN" altLang="zh-CN" dirty="0"/>
              <a:t>，吸纳更多的人参与到需求创作和构思之中，有助于获得超出开发团队和用户常规想定的软件需求</a:t>
            </a:r>
            <a:endParaRPr lang="zh-CN" alt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成立需求分析的联合工作小组</a:t>
            </a:r>
            <a:endParaRPr lang="zh-CN" altLang="en-US" dirty="0"/>
          </a:p>
        </p:txBody>
      </p:sp>
      <p:sp>
        <p:nvSpPr>
          <p:cNvPr id="2" name="内容占位符 1"/>
          <p:cNvSpPr>
            <a:spLocks noGrp="1"/>
          </p:cNvSpPr>
          <p:nvPr>
            <p:ph idx="1"/>
          </p:nvPr>
        </p:nvSpPr>
        <p:spPr/>
        <p:txBody>
          <a:bodyPr/>
          <a:lstStyle/>
          <a:p>
            <a:r>
              <a:rPr lang="zh-CN" altLang="en-US" dirty="0"/>
              <a:t>小组成员</a:t>
            </a:r>
            <a:endParaRPr lang="zh-CN" altLang="en-US" dirty="0"/>
          </a:p>
          <a:p>
            <a:pPr lvl="1"/>
            <a:r>
              <a:rPr lang="zh-CN" altLang="en-US" dirty="0"/>
              <a:t>利益相关者（如用户</a:t>
            </a:r>
            <a:r>
              <a:rPr lang="zh-CN" altLang="en-US" dirty="0">
                <a:sym typeface="+mn-ea"/>
              </a:rPr>
              <a:t>）</a:t>
            </a:r>
            <a:endParaRPr lang="zh-CN" altLang="en-US" dirty="0"/>
          </a:p>
          <a:p>
            <a:pPr lvl="1"/>
            <a:r>
              <a:rPr lang="zh-CN" altLang="en-US" dirty="0"/>
              <a:t>软件需求分析人员</a:t>
            </a:r>
            <a:endParaRPr lang="zh-CN" altLang="en-US" dirty="0"/>
          </a:p>
          <a:p>
            <a:pPr lvl="1"/>
            <a:r>
              <a:rPr lang="zh-CN" altLang="en-US" dirty="0"/>
              <a:t>质量保证人员等</a:t>
            </a:r>
            <a:endParaRPr lang="zh-CN" altLang="en-US" dirty="0"/>
          </a:p>
          <a:p>
            <a:r>
              <a:rPr lang="zh-CN" altLang="en-US" dirty="0"/>
              <a:t>目的</a:t>
            </a:r>
            <a:endParaRPr lang="zh-CN" altLang="en-US" dirty="0"/>
          </a:p>
          <a:p>
            <a:pPr lvl="1"/>
            <a:r>
              <a:rPr lang="zh-CN" altLang="en-US" dirty="0"/>
              <a:t>共同工作</a:t>
            </a:r>
            <a:endParaRPr lang="zh-CN" altLang="en-US" dirty="0"/>
          </a:p>
          <a:p>
            <a:pPr lvl="1"/>
            <a:r>
              <a:rPr lang="zh-CN" altLang="en-US" dirty="0"/>
              <a:t>加强联系</a:t>
            </a:r>
            <a:endParaRPr lang="zh-CN" altLang="en-US" dirty="0"/>
          </a:p>
          <a:p>
            <a:pPr lvl="1"/>
            <a:r>
              <a:rPr lang="zh-CN" altLang="en-US" dirty="0"/>
              <a:t>促进交流</a:t>
            </a:r>
            <a:endParaRPr lang="zh-CN" altLang="en-US" dirty="0"/>
          </a:p>
          <a:p>
            <a:pPr lvl="1"/>
            <a:r>
              <a:rPr lang="zh-CN" altLang="en-US" dirty="0"/>
              <a:t>增进合作</a:t>
            </a:r>
            <a:endParaRPr lang="zh-CN" altLang="en-US" dirty="0"/>
          </a:p>
          <a:p>
            <a:endParaRPr lang="zh-CN" altLang="en-US" dirty="0"/>
          </a:p>
        </p:txBody>
      </p:sp>
      <p:graphicFrame>
        <p:nvGraphicFramePr>
          <p:cNvPr id="10" name="对象 9"/>
          <p:cNvGraphicFramePr>
            <a:graphicFrameLocks noGrp="1" noChangeAspect="1"/>
          </p:cNvGraphicFramePr>
          <p:nvPr/>
        </p:nvGraphicFramePr>
        <p:xfrm>
          <a:off x="6572091" y="2256790"/>
          <a:ext cx="3811966" cy="3116426"/>
        </p:xfrm>
        <a:graphic>
          <a:graphicData uri="http://schemas.openxmlformats.org/presentationml/2006/ole">
            <mc:AlternateContent xmlns:mc="http://schemas.openxmlformats.org/markup-compatibility/2006">
              <mc:Choice xmlns:v="urn:schemas-microsoft-com:vml" Requires="v">
                <p:oleObj spid="_x0000_s3081" name="Clip" r:id="rId1" imgW="24011890" imgH="19631025" progId="MS_ClipArt_Gallery.2">
                  <p:embed/>
                </p:oleObj>
              </mc:Choice>
              <mc:Fallback>
                <p:oleObj name="Clip" r:id="rId1" imgW="24011890" imgH="19631025" progId="MS_ClipArt_Gallery.2">
                  <p:embed/>
                  <p:pic>
                    <p:nvPicPr>
                      <p:cNvPr id="0" name="对象 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091" y="2256790"/>
                        <a:ext cx="3811966" cy="3116426"/>
                      </a:xfrm>
                      <a:prstGeom prst="rect">
                        <a:avLst/>
                      </a:prstGeom>
                      <a:noFill/>
                      <a:ln>
                        <a:noFill/>
                      </a:ln>
                    </p:spPr>
                  </p:pic>
                </p:oleObj>
              </mc:Fallback>
            </mc:AlternateContent>
          </a:graphicData>
        </a:graphic>
      </p:graphicFrame>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1.4 </a:t>
            </a:r>
            <a:r>
              <a:rPr lang="zh-CN" altLang="zh-CN" dirty="0"/>
              <a:t>获取软件需求的过程</a:t>
            </a:r>
            <a:endParaRPr lang="zh-CN" altLang="en-US" dirty="0"/>
          </a:p>
        </p:txBody>
      </p:sp>
      <p:sp>
        <p:nvSpPr>
          <p:cNvPr id="6" name="Rectangle 2"/>
          <p:cNvSpPr>
            <a:spLocks noChangeArrowheads="1"/>
          </p:cNvSpPr>
          <p:nvPr/>
        </p:nvSpPr>
        <p:spPr bwMode="auto">
          <a:xfrm>
            <a:off x="550590" y="1340768"/>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421764" y="2168860"/>
          <a:ext cx="11167497" cy="2088232"/>
        </p:xfrm>
        <a:graphic>
          <a:graphicData uri="http://schemas.openxmlformats.org/presentationml/2006/ole">
            <mc:AlternateContent xmlns:mc="http://schemas.openxmlformats.org/markup-compatibility/2006">
              <mc:Choice xmlns:v="urn:schemas-microsoft-com:vml" Requires="v">
                <p:oleObj spid="_x0000_s4105" name="Visio" r:id="rId1" imgW="7101840" imgH="1327785" progId="Visio.Drawing.15">
                  <p:embed/>
                </p:oleObj>
              </mc:Choice>
              <mc:Fallback>
                <p:oleObj name="Visio" r:id="rId1" imgW="7101840" imgH="1327785" progId="Visio.Drawing.15">
                  <p:embed/>
                  <p:pic>
                    <p:nvPicPr>
                      <p:cNvPr id="0" name="Object 1"/>
                      <p:cNvPicPr>
                        <a:picLocks noChangeAspect="1" noChangeArrowheads="1"/>
                      </p:cNvPicPr>
                      <p:nvPr/>
                    </p:nvPicPr>
                    <p:blipFill>
                      <a:blip r:embed="rId2"/>
                      <a:srcRect/>
                      <a:stretch>
                        <a:fillRect/>
                      </a:stretch>
                    </p:blipFill>
                    <p:spPr bwMode="auto">
                      <a:xfrm>
                        <a:off x="421764" y="2168860"/>
                        <a:ext cx="11167497" cy="2088232"/>
                      </a:xfrm>
                      <a:prstGeom prst="rect">
                        <a:avLst/>
                      </a:prstGeom>
                      <a:noFill/>
                    </p:spPr>
                  </p:pic>
                </p:oleObj>
              </mc:Fallback>
            </mc:AlternateContent>
          </a:graphicData>
        </a:graphic>
      </p:graphicFrame>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a:t>内容</a:t>
            </a:r>
            <a:endParaRPr lang="zh-CN" altLang="en-US" dirty="0"/>
          </a:p>
        </p:txBody>
      </p:sp>
      <p:sp>
        <p:nvSpPr>
          <p:cNvPr id="2" name="内容占位符 1"/>
          <p:cNvSpPr>
            <a:spLocks noGrp="1"/>
          </p:cNvSpPr>
          <p:nvPr>
            <p:ph idx="1"/>
          </p:nvPr>
        </p:nvSpPr>
        <p:spPr>
          <a:xfrm>
            <a:off x="539750" y="1125538"/>
            <a:ext cx="10920052" cy="5040312"/>
          </a:xfrm>
        </p:spPr>
        <p:txBody>
          <a:bodyPr>
            <a:normAutofit/>
          </a:bodyPr>
          <a:lstStyle/>
          <a:p>
            <a:pPr marL="514350" indent="-514350">
              <a:buFont typeface="+mj-lt"/>
              <a:buAutoNum type="arabicPeriod"/>
            </a:pPr>
            <a:r>
              <a:rPr lang="zh-CN" altLang="en-US" dirty="0">
                <a:solidFill>
                  <a:schemeClr val="bg1">
                    <a:lumMod val="75000"/>
                  </a:schemeClr>
                </a:solidFill>
              </a:rPr>
              <a:t>获取软件需求的方法</a:t>
            </a:r>
            <a:endParaRPr lang="en-US" altLang="zh-CN" dirty="0">
              <a:solidFill>
                <a:schemeClr val="bg1">
                  <a:lumMod val="75000"/>
                </a:schemeClr>
              </a:solidFill>
            </a:endParaRPr>
          </a:p>
          <a:p>
            <a:pPr lvl="1"/>
            <a:r>
              <a:rPr lang="zh-CN" altLang="en-US" dirty="0">
                <a:solidFill>
                  <a:schemeClr val="bg1">
                    <a:lumMod val="75000"/>
                  </a:schemeClr>
                </a:solidFill>
              </a:rPr>
              <a:t>软件需求的方式和过程</a:t>
            </a:r>
            <a:endParaRPr lang="zh-CN" altLang="en-US" dirty="0">
              <a:solidFill>
                <a:schemeClr val="bg1">
                  <a:lumMod val="75000"/>
                </a:schemeClr>
              </a:solidFill>
            </a:endParaRPr>
          </a:p>
          <a:p>
            <a:pPr marL="514350" lvl="0" indent="-514350">
              <a:buFont typeface="+mj-lt"/>
              <a:buAutoNum type="arabicPeriod"/>
            </a:pPr>
            <a:r>
              <a:rPr lang="zh-CN" altLang="en-US" dirty="0">
                <a:solidFill>
                  <a:srgbClr val="C00000"/>
                </a:solidFill>
                <a:sym typeface="+mn-ea"/>
              </a:rPr>
              <a:t>明确问题及软件解决方案</a:t>
            </a:r>
            <a:endParaRPr lang="zh-CN" altLang="en-US" dirty="0">
              <a:solidFill>
                <a:srgbClr val="C00000"/>
              </a:solidFill>
              <a:sym typeface="+mn-ea"/>
            </a:endParaRPr>
          </a:p>
          <a:p>
            <a:pPr lvl="1"/>
            <a:r>
              <a:rPr lang="en-US" altLang="zh-CN" dirty="0">
                <a:solidFill>
                  <a:srgbClr val="C00000"/>
                </a:solidFill>
              </a:rPr>
              <a:t>Problem</a:t>
            </a:r>
            <a:r>
              <a:rPr lang="zh-CN" altLang="en-US" dirty="0">
                <a:solidFill>
                  <a:srgbClr val="C00000"/>
                </a:solidFill>
              </a:rPr>
              <a:t> </a:t>
            </a:r>
            <a:r>
              <a:rPr lang="en-US" altLang="zh-CN" dirty="0">
                <a:solidFill>
                  <a:srgbClr val="C00000"/>
                </a:solidFill>
                <a:sym typeface="Wingdings" panose="05000000000000000000" pitchFamily="2" charset="2"/>
              </a:rPr>
              <a:t></a:t>
            </a:r>
            <a:r>
              <a:rPr lang="zh-CN" altLang="en-US" dirty="0">
                <a:solidFill>
                  <a:srgbClr val="C00000"/>
                </a:solidFill>
                <a:sym typeface="Wingdings" panose="05000000000000000000" pitchFamily="2" charset="2"/>
              </a:rPr>
              <a:t> </a:t>
            </a:r>
            <a:r>
              <a:rPr lang="en-US" altLang="zh-CN" dirty="0">
                <a:solidFill>
                  <a:srgbClr val="C00000"/>
                </a:solidFill>
                <a:sym typeface="Wingdings" panose="05000000000000000000" pitchFamily="2" charset="2"/>
              </a:rPr>
              <a:t>Software Solution</a:t>
            </a:r>
            <a:endParaRPr lang="zh-CN" altLang="en-US" dirty="0">
              <a:solidFill>
                <a:srgbClr val="C00000"/>
              </a:solidFill>
            </a:endParaRPr>
          </a:p>
          <a:p>
            <a:pPr marL="514350" lvl="0" indent="-514350">
              <a:buFont typeface="+mj-lt"/>
              <a:buAutoNum type="arabicPeriod"/>
            </a:pPr>
            <a:r>
              <a:rPr lang="zh-CN" altLang="en-US" dirty="0"/>
              <a:t>导出和构思软件需求</a:t>
            </a:r>
            <a:endParaRPr lang="zh-CN" altLang="en-US" dirty="0"/>
          </a:p>
          <a:p>
            <a:pPr lvl="1"/>
            <a:r>
              <a:rPr lang="zh-CN" altLang="en-US" dirty="0"/>
              <a:t>如何从利益相关方导出和构思软件需求</a:t>
            </a:r>
            <a:endParaRPr lang="en-US" altLang="zh-CN" dirty="0"/>
          </a:p>
          <a:p>
            <a:pPr marL="514350" indent="-514350">
              <a:buFont typeface="+mj-lt"/>
              <a:buAutoNum type="arabicPeriod"/>
            </a:pPr>
            <a:r>
              <a:rPr lang="zh-CN" altLang="en-US" dirty="0"/>
              <a:t>描述初步的软件需求</a:t>
            </a:r>
            <a:endParaRPr lang="en-US" altLang="zh-CN" dirty="0"/>
          </a:p>
          <a:p>
            <a:pPr lvl="1"/>
            <a:r>
              <a:rPr lang="zh-CN" altLang="en-US" dirty="0"/>
              <a:t>自然语言描述和可视化建模</a:t>
            </a:r>
            <a:endParaRPr lang="en-US" altLang="zh-CN" dirty="0"/>
          </a:p>
          <a:p>
            <a:pPr marL="514350" indent="-514350">
              <a:buFont typeface="+mj-lt"/>
              <a:buAutoNum type="arabicPeriod"/>
            </a:pPr>
            <a:r>
              <a:rPr lang="zh-CN" altLang="zh-CN" dirty="0"/>
              <a:t>确认和验证初步软件需求</a:t>
            </a:r>
            <a:endParaRPr lang="zh-CN" altLang="en-US" dirty="0"/>
          </a:p>
        </p:txBody>
      </p:sp>
      <p:pic>
        <p:nvPicPr>
          <p:cNvPr id="7" name="Picture 2" descr="C:\Program Files\Microsoft Office\MEDIA\CAGCAT10\j0233018.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582" y="2492895"/>
            <a:ext cx="1800200" cy="182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a:t>内容</a:t>
            </a:r>
            <a:endParaRPr lang="zh-CN" altLang="en-US" dirty="0"/>
          </a:p>
        </p:txBody>
      </p:sp>
      <p:sp>
        <p:nvSpPr>
          <p:cNvPr id="2" name="内容占位符 1"/>
          <p:cNvSpPr>
            <a:spLocks noGrp="1"/>
          </p:cNvSpPr>
          <p:nvPr>
            <p:ph idx="1"/>
          </p:nvPr>
        </p:nvSpPr>
        <p:spPr>
          <a:xfrm>
            <a:off x="539750" y="1125538"/>
            <a:ext cx="10920052" cy="5040312"/>
          </a:xfrm>
        </p:spPr>
        <p:txBody>
          <a:bodyPr>
            <a:normAutofit/>
          </a:bodyPr>
          <a:lstStyle/>
          <a:p>
            <a:pPr marL="514350" indent="-514350">
              <a:buFont typeface="+mj-lt"/>
              <a:buAutoNum type="arabicPeriod"/>
            </a:pPr>
            <a:r>
              <a:rPr lang="zh-CN" altLang="en-US" dirty="0">
                <a:solidFill>
                  <a:srgbClr val="C00000"/>
                </a:solidFill>
              </a:rPr>
              <a:t>获取软件需求的方法</a:t>
            </a:r>
            <a:endParaRPr lang="en-US" altLang="zh-CN" dirty="0">
              <a:solidFill>
                <a:srgbClr val="C00000"/>
              </a:solidFill>
            </a:endParaRPr>
          </a:p>
          <a:p>
            <a:pPr lvl="1"/>
            <a:r>
              <a:rPr lang="zh-CN" altLang="en-US" dirty="0">
                <a:solidFill>
                  <a:srgbClr val="C00000"/>
                </a:solidFill>
              </a:rPr>
              <a:t>软件需求的方式和过程</a:t>
            </a:r>
            <a:endParaRPr lang="zh-CN" altLang="en-US" dirty="0">
              <a:solidFill>
                <a:srgbClr val="C00000"/>
              </a:solidFill>
            </a:endParaRPr>
          </a:p>
          <a:p>
            <a:pPr marL="514350" lvl="0" indent="-514350">
              <a:buFont typeface="+mj-lt"/>
              <a:buAutoNum type="arabicPeriod"/>
            </a:pPr>
            <a:r>
              <a:rPr lang="zh-CN" altLang="en-US" dirty="0">
                <a:sym typeface="+mn-ea"/>
              </a:rPr>
              <a:t>明确问题及软件解决方案</a:t>
            </a:r>
            <a:endParaRPr lang="zh-CN" altLang="en-US" dirty="0">
              <a:sym typeface="+mn-ea"/>
            </a:endParaRPr>
          </a:p>
          <a:p>
            <a:pPr lvl="1"/>
            <a:r>
              <a:rPr lang="en-US" altLang="zh-CN" dirty="0"/>
              <a:t>Problem</a:t>
            </a:r>
            <a:r>
              <a:rPr lang="zh-CN" altLang="en-US" dirty="0"/>
              <a:t> </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Software Solution</a:t>
            </a:r>
            <a:endParaRPr lang="zh-CN" altLang="en-US" dirty="0"/>
          </a:p>
          <a:p>
            <a:pPr marL="514350" lvl="0" indent="-514350">
              <a:buFont typeface="+mj-lt"/>
              <a:buAutoNum type="arabicPeriod"/>
            </a:pPr>
            <a:r>
              <a:rPr lang="zh-CN" altLang="en-US" dirty="0"/>
              <a:t>导出和构思软件需求</a:t>
            </a:r>
            <a:endParaRPr lang="zh-CN" altLang="en-US" dirty="0"/>
          </a:p>
          <a:p>
            <a:pPr lvl="1"/>
            <a:r>
              <a:rPr lang="zh-CN" altLang="en-US" dirty="0"/>
              <a:t>如何从利益相关方导出和构思软件需求</a:t>
            </a:r>
            <a:endParaRPr lang="en-US" altLang="zh-CN" dirty="0"/>
          </a:p>
          <a:p>
            <a:pPr marL="514350" indent="-514350">
              <a:buFont typeface="+mj-lt"/>
              <a:buAutoNum type="arabicPeriod"/>
            </a:pPr>
            <a:r>
              <a:rPr lang="zh-CN" altLang="en-US" dirty="0"/>
              <a:t>描述初步的软件需求</a:t>
            </a:r>
            <a:endParaRPr lang="en-US" altLang="zh-CN" dirty="0"/>
          </a:p>
          <a:p>
            <a:pPr lvl="1"/>
            <a:r>
              <a:rPr lang="zh-CN" altLang="en-US" dirty="0"/>
              <a:t>自然语言描述和可视化建模</a:t>
            </a:r>
            <a:endParaRPr lang="en-US" altLang="zh-CN" dirty="0"/>
          </a:p>
          <a:p>
            <a:pPr marL="514350" indent="-514350">
              <a:buFont typeface="+mj-lt"/>
              <a:buAutoNum type="arabicPeriod"/>
            </a:pPr>
            <a:r>
              <a:rPr lang="zh-CN" altLang="zh-CN" dirty="0"/>
              <a:t>确认和验证初步软件需求</a:t>
            </a:r>
            <a:endParaRPr lang="zh-CN" altLang="en-US" dirty="0"/>
          </a:p>
        </p:txBody>
      </p:sp>
      <p:pic>
        <p:nvPicPr>
          <p:cNvPr id="7" name="Picture 2" descr="C:\Program Files\Microsoft Office\MEDIA\CAGCAT10\j0233018.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582" y="2492895"/>
            <a:ext cx="1800200" cy="182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2.1 </a:t>
            </a:r>
            <a:r>
              <a:rPr lang="zh-CN" altLang="en-US" dirty="0"/>
              <a:t>软件的目的</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每一个软件都试图去解决特定领域中的问题，并提供</a:t>
            </a:r>
            <a:r>
              <a:rPr lang="zh-CN" altLang="zh-CN" dirty="0">
                <a:solidFill>
                  <a:srgbClr val="C00000"/>
                </a:solidFill>
              </a:rPr>
              <a:t>基于软件的问题解决方案</a:t>
            </a:r>
            <a:endParaRPr lang="en-US" altLang="zh-CN" dirty="0"/>
          </a:p>
          <a:p>
            <a:endParaRPr lang="en-US" altLang="zh-CN" dirty="0"/>
          </a:p>
          <a:p>
            <a:r>
              <a:rPr lang="zh-CN" altLang="zh-CN" dirty="0"/>
              <a:t>软件需求必须服从和服务于软件</a:t>
            </a:r>
            <a:r>
              <a:rPr lang="zh-CN" altLang="zh-CN" dirty="0">
                <a:solidFill>
                  <a:srgbClr val="C00000"/>
                </a:solidFill>
              </a:rPr>
              <a:t>欲解决的问题</a:t>
            </a:r>
            <a:r>
              <a:rPr lang="zh-CN" altLang="zh-CN" dirty="0"/>
              <a:t>，只有这样软件需求才有意义和价值</a:t>
            </a:r>
            <a:endParaRPr lang="zh-CN" altLang="en-US"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明确软件要解决的问题</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清晰地界定软件欲解决什么样的</a:t>
            </a:r>
            <a:r>
              <a:rPr lang="zh-CN" altLang="zh-CN" dirty="0">
                <a:solidFill>
                  <a:srgbClr val="C00000"/>
                </a:solidFill>
              </a:rPr>
              <a:t>问题</a:t>
            </a:r>
            <a:endParaRPr lang="en-US" altLang="zh-CN" dirty="0">
              <a:solidFill>
                <a:srgbClr val="C00000"/>
              </a:solidFill>
            </a:endParaRPr>
          </a:p>
          <a:p>
            <a:pPr lvl="1"/>
            <a:r>
              <a:rPr lang="zh-CN" altLang="zh-CN" dirty="0"/>
              <a:t>与特定领域及其业务相关联</a:t>
            </a:r>
            <a:endParaRPr lang="en-US" altLang="zh-CN" dirty="0"/>
          </a:p>
          <a:p>
            <a:pPr lvl="1"/>
            <a:r>
              <a:rPr lang="zh-CN" altLang="zh-CN" dirty="0"/>
              <a:t>或提高业务工作效率，或解决业务瓶颈问题，或提升业务服务水平和质量等等</a:t>
            </a:r>
            <a:endParaRPr lang="en-US" altLang="zh-CN" dirty="0"/>
          </a:p>
          <a:p>
            <a:pPr lvl="1"/>
            <a:endParaRPr lang="en-US" altLang="zh-CN" dirty="0"/>
          </a:p>
          <a:p>
            <a:r>
              <a:rPr lang="zh-CN" altLang="en-US" dirty="0"/>
              <a:t>示例</a:t>
            </a:r>
            <a:endParaRPr lang="en-US" altLang="zh-CN" dirty="0"/>
          </a:p>
          <a:p>
            <a:pPr lvl="1"/>
            <a:r>
              <a:rPr lang="zh-CN" altLang="zh-CN" dirty="0"/>
              <a:t>“</a:t>
            </a:r>
            <a:r>
              <a:rPr lang="en-US" altLang="zh-CN" dirty="0"/>
              <a:t>12306</a:t>
            </a:r>
            <a:r>
              <a:rPr lang="zh-CN" altLang="zh-CN" dirty="0"/>
              <a:t>”软件与铁路旅客服务这一领域及业务相关联，国家铁路集团有限公司投资研制该软件的目的是要改变落后的旅客服务和业务模式，提高旅客服务质量，降低旅客服务成本</a:t>
            </a:r>
            <a:endParaRPr lang="en-US" altLang="zh-CN" dirty="0"/>
          </a:p>
          <a:p>
            <a:endParaRPr lang="zh-CN" alt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定义软件欲解决问题</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开展</a:t>
            </a:r>
            <a:r>
              <a:rPr lang="zh-CN" altLang="zh-CN" dirty="0">
                <a:solidFill>
                  <a:srgbClr val="C00000"/>
                </a:solidFill>
              </a:rPr>
              <a:t>调研分析</a:t>
            </a:r>
            <a:r>
              <a:rPr lang="zh-CN" altLang="zh-CN" dirty="0"/>
              <a:t>，切忌拍脑袋凭空想问题</a:t>
            </a:r>
            <a:endParaRPr lang="en-US" altLang="zh-CN" dirty="0"/>
          </a:p>
          <a:p>
            <a:pPr lvl="1"/>
            <a:r>
              <a:rPr lang="zh-CN" altLang="en-US" dirty="0"/>
              <a:t>铁路旅客存在买票难的问题</a:t>
            </a:r>
            <a:endParaRPr lang="en-US" altLang="zh-CN" dirty="0"/>
          </a:p>
          <a:p>
            <a:pPr lvl="1"/>
            <a:endParaRPr lang="en-US" altLang="zh-CN" dirty="0"/>
          </a:p>
          <a:p>
            <a:r>
              <a:rPr lang="zh-CN" altLang="zh-CN" dirty="0"/>
              <a:t>不断</a:t>
            </a:r>
            <a:r>
              <a:rPr lang="zh-CN" altLang="zh-CN" dirty="0">
                <a:solidFill>
                  <a:srgbClr val="C00000"/>
                </a:solidFill>
              </a:rPr>
              <a:t>反复论证</a:t>
            </a:r>
            <a:r>
              <a:rPr lang="zh-CN" altLang="zh-CN" dirty="0"/>
              <a:t>，寻找适合软件解决的问题</a:t>
            </a:r>
            <a:endParaRPr lang="en-US" altLang="zh-CN" dirty="0"/>
          </a:p>
          <a:p>
            <a:pPr lvl="1"/>
            <a:r>
              <a:rPr lang="zh-CN" altLang="en-US" dirty="0"/>
              <a:t>通过软件来支持旅客在线上买票</a:t>
            </a:r>
            <a:endParaRPr lang="en-US" altLang="zh-CN" dirty="0"/>
          </a:p>
          <a:p>
            <a:pPr lvl="1"/>
            <a:endParaRPr lang="en-US" altLang="zh-CN" dirty="0"/>
          </a:p>
          <a:p>
            <a:r>
              <a:rPr lang="zh-CN" altLang="zh-CN" dirty="0"/>
              <a:t>寻求</a:t>
            </a:r>
            <a:r>
              <a:rPr lang="zh-CN" altLang="zh-CN" dirty="0">
                <a:solidFill>
                  <a:srgbClr val="C00000"/>
                </a:solidFill>
              </a:rPr>
              <a:t>有意义、有价值</a:t>
            </a:r>
            <a:r>
              <a:rPr lang="zh-CN" altLang="zh-CN" dirty="0"/>
              <a:t>的软件问题</a:t>
            </a:r>
            <a:endParaRPr lang="en-US" altLang="zh-CN" dirty="0"/>
          </a:p>
          <a:p>
            <a:pPr lvl="1"/>
            <a:r>
              <a:rPr lang="zh-CN" altLang="en-US" dirty="0"/>
              <a:t>买票、退票、打印等等</a:t>
            </a:r>
            <a:endParaRPr lang="zh-CN" altLang="en-US" dirty="0"/>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579482" y="1125379"/>
            <a:ext cx="3388598" cy="4896544"/>
          </a:xfrm>
          <a:prstGeom prst="rect">
            <a:avLst/>
          </a:prstGeom>
          <a:noFill/>
          <a:ln>
            <a:solidFill>
              <a:schemeClr val="dk1"/>
            </a:solid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明确基于软件的问题解决方案</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软件</a:t>
            </a:r>
            <a:r>
              <a:rPr lang="zh-CN" altLang="en-US" dirty="0"/>
              <a:t>可以起到什么作用</a:t>
            </a:r>
            <a:endParaRPr lang="en-US" altLang="zh-CN" dirty="0"/>
          </a:p>
          <a:p>
            <a:pPr lvl="1"/>
            <a:r>
              <a:rPr lang="zh-CN" altLang="zh-CN" dirty="0"/>
              <a:t>完成各种复杂计算，作为一种粘合剂来连接不同的设备和系统，实现不同设备和系统之间的交互和协同，从而来解决问题</a:t>
            </a:r>
            <a:endParaRPr lang="en-US" altLang="zh-CN" dirty="0"/>
          </a:p>
          <a:p>
            <a:r>
              <a:rPr lang="zh-CN" altLang="en-US" dirty="0">
                <a:solidFill>
                  <a:srgbClr val="C00000"/>
                </a:solidFill>
              </a:rPr>
              <a:t>发挥软件的优势，</a:t>
            </a:r>
            <a:r>
              <a:rPr lang="zh-CN" altLang="zh-CN" dirty="0">
                <a:solidFill>
                  <a:srgbClr val="C00000"/>
                </a:solidFill>
              </a:rPr>
              <a:t>为问题解决提供新颖和有效的途径</a:t>
            </a:r>
            <a:endParaRPr lang="zh-CN" altLang="en-US" dirty="0">
              <a:solidFill>
                <a:srgbClr val="C00000"/>
              </a:solidFill>
            </a:endParaRPr>
          </a:p>
        </p:txBody>
      </p:sp>
      <p:pic>
        <p:nvPicPr>
          <p:cNvPr id="10" name="图片 9"/>
          <p:cNvPicPr>
            <a:picLocks noChangeAspect="1"/>
          </p:cNvPicPr>
          <p:nvPr/>
        </p:nvPicPr>
        <p:blipFill>
          <a:blip r:embed="rId1"/>
          <a:stretch>
            <a:fillRect/>
          </a:stretch>
        </p:blipFill>
        <p:spPr>
          <a:xfrm>
            <a:off x="982638" y="3438128"/>
            <a:ext cx="8155532" cy="2916324"/>
          </a:xfrm>
          <a:prstGeom prst="rect">
            <a:avLst/>
          </a:prstGeom>
          <a:ln>
            <a:solidFill>
              <a:schemeClr val="accent1"/>
            </a:solid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思考和讨论</a:t>
            </a:r>
            <a:endParaRPr lang="zh-CN" altLang="en-US" dirty="0"/>
          </a:p>
        </p:txBody>
      </p:sp>
      <p:sp>
        <p:nvSpPr>
          <p:cNvPr id="2" name="内容占位符 1"/>
          <p:cNvSpPr>
            <a:spLocks noGrp="1"/>
          </p:cNvSpPr>
          <p:nvPr>
            <p:ph idx="1"/>
          </p:nvPr>
        </p:nvSpPr>
        <p:spPr/>
        <p:txBody>
          <a:bodyPr/>
          <a:lstStyle/>
          <a:p>
            <a:r>
              <a:rPr lang="zh-CN" altLang="en-US" dirty="0"/>
              <a:t>微信解决了什么问题？</a:t>
            </a:r>
            <a:endParaRPr lang="en-US" altLang="zh-CN" dirty="0"/>
          </a:p>
          <a:p>
            <a:r>
              <a:rPr lang="zh-CN" altLang="en-US" dirty="0"/>
              <a:t>微信如何借助软件来解决问题的？</a:t>
            </a:r>
            <a:endParaRPr lang="zh-CN" altLang="en-US" dirty="0"/>
          </a:p>
          <a:p>
            <a:pPr lvl="1"/>
            <a:endParaRPr lang="zh-CN" altLang="en-US" dirty="0"/>
          </a:p>
        </p:txBody>
      </p:sp>
      <p:pic>
        <p:nvPicPr>
          <p:cNvPr id="6" name="图片 5"/>
          <p:cNvPicPr>
            <a:picLocks noChangeAspect="1"/>
          </p:cNvPicPr>
          <p:nvPr/>
        </p:nvPicPr>
        <p:blipFill>
          <a:blip r:embed="rId1"/>
          <a:stretch>
            <a:fillRect/>
          </a:stretch>
        </p:blipFill>
        <p:spPr>
          <a:xfrm>
            <a:off x="730611" y="3870351"/>
            <a:ext cx="1721387" cy="2295499"/>
          </a:xfrm>
          <a:prstGeom prst="rect">
            <a:avLst/>
          </a:prstGeom>
        </p:spPr>
      </p:pic>
      <p:pic>
        <p:nvPicPr>
          <p:cNvPr id="8" name="图片 7" descr="图形用户界面, 应用程序&#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446" y="1056663"/>
            <a:ext cx="3065512" cy="5109187"/>
          </a:xfrm>
          <a:prstGeom prst="rect">
            <a:avLst/>
          </a:prstGeom>
          <a:ln>
            <a:solidFill>
              <a:schemeClr val="accent1"/>
            </a:solid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a:t>内容</a:t>
            </a:r>
            <a:endParaRPr lang="zh-CN" altLang="en-US" dirty="0"/>
          </a:p>
        </p:txBody>
      </p:sp>
      <p:sp>
        <p:nvSpPr>
          <p:cNvPr id="2" name="内容占位符 1"/>
          <p:cNvSpPr>
            <a:spLocks noGrp="1"/>
          </p:cNvSpPr>
          <p:nvPr>
            <p:ph idx="1"/>
          </p:nvPr>
        </p:nvSpPr>
        <p:spPr>
          <a:xfrm>
            <a:off x="539750" y="1125538"/>
            <a:ext cx="10920052" cy="5040312"/>
          </a:xfrm>
        </p:spPr>
        <p:txBody>
          <a:bodyPr>
            <a:normAutofit/>
          </a:bodyPr>
          <a:lstStyle/>
          <a:p>
            <a:pPr marL="514350" indent="-514350">
              <a:buFont typeface="+mj-lt"/>
              <a:buAutoNum type="arabicPeriod"/>
            </a:pPr>
            <a:r>
              <a:rPr lang="zh-CN" altLang="en-US" dirty="0">
                <a:solidFill>
                  <a:schemeClr val="bg1">
                    <a:lumMod val="85000"/>
                  </a:schemeClr>
                </a:solidFill>
              </a:rPr>
              <a:t>获取软件需求的方法</a:t>
            </a:r>
            <a:endParaRPr lang="en-US" altLang="zh-CN" dirty="0">
              <a:solidFill>
                <a:schemeClr val="bg1">
                  <a:lumMod val="85000"/>
                </a:schemeClr>
              </a:solidFill>
            </a:endParaRPr>
          </a:p>
          <a:p>
            <a:pPr lvl="1"/>
            <a:r>
              <a:rPr lang="zh-CN" altLang="en-US" dirty="0">
                <a:solidFill>
                  <a:schemeClr val="bg1">
                    <a:lumMod val="85000"/>
                  </a:schemeClr>
                </a:solidFill>
              </a:rPr>
              <a:t>软件需求的方式和过程</a:t>
            </a:r>
            <a:endParaRPr lang="zh-CN" altLang="en-US" dirty="0">
              <a:solidFill>
                <a:schemeClr val="bg1">
                  <a:lumMod val="85000"/>
                </a:schemeClr>
              </a:solidFill>
            </a:endParaRPr>
          </a:p>
          <a:p>
            <a:pPr marL="514350" lvl="0" indent="-514350">
              <a:buFont typeface="+mj-lt"/>
              <a:buAutoNum type="arabicPeriod"/>
            </a:pPr>
            <a:r>
              <a:rPr lang="zh-CN" altLang="en-US" dirty="0">
                <a:solidFill>
                  <a:schemeClr val="bg1">
                    <a:lumMod val="85000"/>
                  </a:schemeClr>
                </a:solidFill>
                <a:sym typeface="+mn-ea"/>
              </a:rPr>
              <a:t>明确问题及软件解决方案</a:t>
            </a:r>
            <a:endParaRPr lang="zh-CN" altLang="en-US" dirty="0">
              <a:solidFill>
                <a:schemeClr val="bg1">
                  <a:lumMod val="85000"/>
                </a:schemeClr>
              </a:solidFill>
              <a:sym typeface="+mn-ea"/>
            </a:endParaRPr>
          </a:p>
          <a:p>
            <a:pPr lvl="1"/>
            <a:r>
              <a:rPr lang="en-US" altLang="zh-CN" dirty="0">
                <a:solidFill>
                  <a:schemeClr val="bg1">
                    <a:lumMod val="85000"/>
                  </a:schemeClr>
                </a:solidFill>
              </a:rPr>
              <a:t>Problem</a:t>
            </a:r>
            <a:r>
              <a:rPr lang="zh-CN" altLang="en-US" dirty="0">
                <a:solidFill>
                  <a:schemeClr val="bg1">
                    <a:lumMod val="85000"/>
                  </a:schemeClr>
                </a:solidFill>
              </a:rPr>
              <a:t> </a:t>
            </a:r>
            <a:r>
              <a:rPr lang="en-US" altLang="zh-CN" dirty="0">
                <a:solidFill>
                  <a:schemeClr val="bg1">
                    <a:lumMod val="85000"/>
                  </a:schemeClr>
                </a:solidFill>
                <a:sym typeface="Wingdings" panose="05000000000000000000" pitchFamily="2" charset="2"/>
              </a:rPr>
              <a:t></a:t>
            </a:r>
            <a:r>
              <a:rPr lang="zh-CN" altLang="en-US" dirty="0">
                <a:solidFill>
                  <a:schemeClr val="bg1">
                    <a:lumMod val="85000"/>
                  </a:schemeClr>
                </a:solidFill>
                <a:sym typeface="Wingdings" panose="05000000000000000000" pitchFamily="2" charset="2"/>
              </a:rPr>
              <a:t> </a:t>
            </a:r>
            <a:r>
              <a:rPr lang="en-US" altLang="zh-CN" dirty="0">
                <a:solidFill>
                  <a:schemeClr val="bg1">
                    <a:lumMod val="85000"/>
                  </a:schemeClr>
                </a:solidFill>
                <a:sym typeface="Wingdings" panose="05000000000000000000" pitchFamily="2" charset="2"/>
              </a:rPr>
              <a:t>Software Solution</a:t>
            </a:r>
            <a:endParaRPr lang="zh-CN" altLang="en-US" dirty="0">
              <a:solidFill>
                <a:schemeClr val="bg1">
                  <a:lumMod val="85000"/>
                </a:schemeClr>
              </a:solidFill>
            </a:endParaRPr>
          </a:p>
          <a:p>
            <a:pPr marL="514350" lvl="0" indent="-514350">
              <a:buFont typeface="+mj-lt"/>
              <a:buAutoNum type="arabicPeriod"/>
            </a:pPr>
            <a:r>
              <a:rPr lang="zh-CN" altLang="en-US" dirty="0">
                <a:solidFill>
                  <a:srgbClr val="C00000"/>
                </a:solidFill>
              </a:rPr>
              <a:t>导出和构思软件需求</a:t>
            </a:r>
            <a:endParaRPr lang="zh-CN" altLang="en-US" dirty="0">
              <a:solidFill>
                <a:srgbClr val="C00000"/>
              </a:solidFill>
            </a:endParaRPr>
          </a:p>
          <a:p>
            <a:pPr lvl="1"/>
            <a:r>
              <a:rPr lang="zh-CN" altLang="en-US" dirty="0">
                <a:solidFill>
                  <a:srgbClr val="C00000"/>
                </a:solidFill>
              </a:rPr>
              <a:t>如何从利益相关方导出和构思软件需求</a:t>
            </a:r>
            <a:endParaRPr lang="en-US" altLang="zh-CN" dirty="0">
              <a:solidFill>
                <a:srgbClr val="C00000"/>
              </a:solidFill>
            </a:endParaRPr>
          </a:p>
          <a:p>
            <a:pPr marL="514350" indent="-514350">
              <a:buFont typeface="+mj-lt"/>
              <a:buAutoNum type="arabicPeriod"/>
            </a:pPr>
            <a:r>
              <a:rPr lang="zh-CN" altLang="en-US" dirty="0"/>
              <a:t>描述初步的软件需求</a:t>
            </a:r>
            <a:endParaRPr lang="en-US" altLang="zh-CN" dirty="0"/>
          </a:p>
          <a:p>
            <a:pPr lvl="1"/>
            <a:r>
              <a:rPr lang="zh-CN" altLang="en-US" dirty="0"/>
              <a:t>自然语言描述和可视化建模</a:t>
            </a:r>
            <a:endParaRPr lang="en-US" altLang="zh-CN" dirty="0"/>
          </a:p>
          <a:p>
            <a:pPr marL="514350" indent="-514350">
              <a:buFont typeface="+mj-lt"/>
              <a:buAutoNum type="arabicPeriod"/>
            </a:pPr>
            <a:r>
              <a:rPr lang="zh-CN" altLang="zh-CN" dirty="0"/>
              <a:t>确认和验证初步软件需求</a:t>
            </a:r>
            <a:endParaRPr lang="zh-CN" altLang="en-US" dirty="0"/>
          </a:p>
        </p:txBody>
      </p:sp>
      <p:pic>
        <p:nvPicPr>
          <p:cNvPr id="7" name="Picture 2" descr="C:\Program Files\Microsoft Office\MEDIA\CAGCAT10\j0233018.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582" y="2492895"/>
            <a:ext cx="1800200" cy="182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3.1 </a:t>
            </a:r>
            <a:r>
              <a:rPr lang="zh-CN" altLang="zh-CN" dirty="0"/>
              <a:t>识别软件的利益相关方</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软件需求来自于软件的</a:t>
            </a:r>
            <a:r>
              <a:rPr lang="zh-CN" altLang="zh-CN" dirty="0">
                <a:solidFill>
                  <a:srgbClr val="C00000"/>
                </a:solidFill>
              </a:rPr>
              <a:t>利益相关方</a:t>
            </a:r>
            <a:r>
              <a:rPr lang="zh-CN" altLang="en-US" dirty="0">
                <a:solidFill>
                  <a:srgbClr val="C00000"/>
                </a:solidFill>
              </a:rPr>
              <a:t>，</a:t>
            </a:r>
            <a:r>
              <a:rPr lang="zh-CN" altLang="zh-CN" dirty="0"/>
              <a:t>要获取软件需求，首先要搞清楚软件系统有哪些利益相关方</a:t>
            </a:r>
            <a:endParaRPr lang="en-US" altLang="zh-CN" dirty="0"/>
          </a:p>
          <a:p>
            <a:endParaRPr lang="en-US" altLang="zh-CN" dirty="0"/>
          </a:p>
          <a:p>
            <a:r>
              <a:rPr lang="zh-CN" altLang="zh-CN" dirty="0"/>
              <a:t>软件系统的利益相关方可以表现为特定的</a:t>
            </a:r>
            <a:r>
              <a:rPr lang="zh-CN" altLang="zh-CN" dirty="0">
                <a:solidFill>
                  <a:srgbClr val="C00000"/>
                </a:solidFill>
              </a:rPr>
              <a:t>人群和组织</a:t>
            </a:r>
            <a:r>
              <a:rPr lang="zh-CN" altLang="zh-CN" dirty="0"/>
              <a:t>，也可以是一类</a:t>
            </a:r>
            <a:r>
              <a:rPr lang="zh-CN" altLang="zh-CN" dirty="0">
                <a:solidFill>
                  <a:srgbClr val="C00000"/>
                </a:solidFill>
              </a:rPr>
              <a:t>系统</a:t>
            </a:r>
            <a:endParaRPr lang="en-US" altLang="zh-CN" dirty="0">
              <a:solidFill>
                <a:srgbClr val="C00000"/>
              </a:solidFill>
            </a:endParaRPr>
          </a:p>
          <a:p>
            <a:endParaRPr lang="en-US" altLang="zh-CN" dirty="0"/>
          </a:p>
          <a:p>
            <a:r>
              <a:rPr lang="zh-CN" altLang="zh-CN" dirty="0"/>
              <a:t>不仅</a:t>
            </a:r>
            <a:r>
              <a:rPr lang="zh-CN" altLang="zh-CN" dirty="0">
                <a:solidFill>
                  <a:srgbClr val="C00000"/>
                </a:solidFill>
              </a:rPr>
              <a:t>软件用户或客户</a:t>
            </a:r>
            <a:r>
              <a:rPr lang="zh-CN" altLang="zh-CN" dirty="0"/>
              <a:t>可以是软件的利益相关方，软件的</a:t>
            </a:r>
            <a:r>
              <a:rPr lang="zh-CN" altLang="zh-CN" dirty="0">
                <a:solidFill>
                  <a:srgbClr val="C00000"/>
                </a:solidFill>
              </a:rPr>
              <a:t>开发者</a:t>
            </a:r>
            <a:r>
              <a:rPr lang="zh-CN" altLang="zh-CN" dirty="0"/>
              <a:t>也可以成为软件的利益相关方。</a:t>
            </a:r>
            <a:endParaRPr lang="zh-CN" alt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示例：</a:t>
            </a:r>
            <a:r>
              <a:rPr lang="zh-CN" altLang="zh-CN" dirty="0"/>
              <a:t>“空巢老人看护软件”的利益相关方</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t>老人（</a:t>
            </a:r>
            <a:r>
              <a:rPr lang="en-US" altLang="zh-CN" dirty="0"/>
              <a:t>Elder</a:t>
            </a:r>
            <a:r>
              <a:rPr lang="zh-CN" altLang="zh-CN" dirty="0"/>
              <a:t>）</a:t>
            </a:r>
            <a:endParaRPr lang="en-US" altLang="zh-CN" dirty="0"/>
          </a:p>
          <a:p>
            <a:pPr lvl="1"/>
            <a:r>
              <a:rPr lang="zh-CN" altLang="zh-CN" dirty="0"/>
              <a:t>与系统通过语音方式进行交互，命令系统为其完成某些事务</a:t>
            </a:r>
            <a:endParaRPr lang="zh-CN" altLang="zh-CN" dirty="0"/>
          </a:p>
          <a:p>
            <a:pPr lvl="0"/>
            <a:r>
              <a:rPr lang="zh-CN" altLang="zh-CN" dirty="0"/>
              <a:t>医生（</a:t>
            </a:r>
            <a:r>
              <a:rPr lang="en-US" altLang="zh-CN" dirty="0"/>
              <a:t>Doctor</a:t>
            </a:r>
            <a:r>
              <a:rPr lang="zh-CN" altLang="zh-CN" dirty="0"/>
              <a:t>）</a:t>
            </a:r>
            <a:endParaRPr lang="en-US" altLang="zh-CN" dirty="0"/>
          </a:p>
          <a:p>
            <a:pPr lvl="1"/>
            <a:r>
              <a:rPr lang="zh-CN" altLang="zh-CN" dirty="0"/>
              <a:t>突发或紧急情景时接受呼叫，与系统进行交互以获取老人状况</a:t>
            </a:r>
            <a:endParaRPr lang="zh-CN" altLang="zh-CN" dirty="0"/>
          </a:p>
          <a:p>
            <a:pPr lvl="0"/>
            <a:r>
              <a:rPr lang="zh-CN" altLang="zh-CN" dirty="0"/>
              <a:t>家属（</a:t>
            </a:r>
            <a:r>
              <a:rPr lang="en-US" altLang="zh-CN" dirty="0"/>
              <a:t>Family Member</a:t>
            </a:r>
            <a:r>
              <a:rPr lang="zh-CN" altLang="zh-CN" dirty="0"/>
              <a:t>）</a:t>
            </a:r>
            <a:endParaRPr lang="en-US" altLang="zh-CN" dirty="0"/>
          </a:p>
          <a:p>
            <a:pPr lvl="1"/>
            <a:r>
              <a:rPr lang="zh-CN" altLang="zh-CN" dirty="0"/>
              <a:t>突发或紧急情景时接受呼叫，与系统进行交互以获取老人的状况</a:t>
            </a:r>
            <a:endParaRPr lang="zh-CN" altLang="zh-CN" dirty="0"/>
          </a:p>
          <a:p>
            <a:pPr lvl="0"/>
            <a:r>
              <a:rPr lang="zh-CN" altLang="zh-CN" dirty="0"/>
              <a:t>管理员（</a:t>
            </a:r>
            <a:r>
              <a:rPr lang="en-US" altLang="zh-CN" dirty="0"/>
              <a:t>Administrator</a:t>
            </a:r>
            <a:r>
              <a:rPr lang="zh-CN" altLang="zh-CN" dirty="0"/>
              <a:t>）</a:t>
            </a:r>
            <a:endParaRPr lang="en-US" altLang="zh-CN" dirty="0"/>
          </a:p>
          <a:p>
            <a:pPr lvl="1"/>
            <a:r>
              <a:rPr lang="zh-CN" altLang="zh-CN" dirty="0"/>
              <a:t>对软件系统进行必要的配置和管理</a:t>
            </a:r>
            <a:endParaRPr lang="zh-CN" altLang="zh-CN" dirty="0"/>
          </a:p>
          <a:p>
            <a:r>
              <a:rPr lang="zh-CN" altLang="zh-CN" dirty="0"/>
              <a:t>机器人（</a:t>
            </a:r>
            <a:r>
              <a:rPr lang="en-US" altLang="zh-CN" dirty="0"/>
              <a:t>Robot</a:t>
            </a:r>
            <a:r>
              <a:rPr lang="zh-CN" altLang="zh-CN" dirty="0"/>
              <a:t>）</a:t>
            </a:r>
            <a:endParaRPr lang="en-US" altLang="zh-CN" dirty="0"/>
          </a:p>
          <a:p>
            <a:pPr lvl="1"/>
            <a:r>
              <a:rPr lang="zh-CN" altLang="zh-CN" dirty="0"/>
              <a:t>其运动受软件系统的控制</a:t>
            </a:r>
            <a:endParaRPr lang="zh-CN" altLang="en-US" dirty="0"/>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3.2 </a:t>
            </a:r>
            <a:r>
              <a:rPr lang="zh-CN" altLang="zh-CN" dirty="0"/>
              <a:t>导出软件的功能性需求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需求工程师可以通过与</a:t>
            </a:r>
            <a:r>
              <a:rPr lang="zh-CN" altLang="en-US" dirty="0"/>
              <a:t>利益相关方</a:t>
            </a:r>
            <a:r>
              <a:rPr lang="zh-CN" altLang="zh-CN" dirty="0"/>
              <a:t>的交互，听取他们对软件的</a:t>
            </a:r>
            <a:r>
              <a:rPr lang="zh-CN" altLang="zh-CN" dirty="0">
                <a:solidFill>
                  <a:srgbClr val="C00000"/>
                </a:solidFill>
              </a:rPr>
              <a:t>期望和要求</a:t>
            </a:r>
            <a:r>
              <a:rPr lang="zh-CN" altLang="zh-CN" dirty="0"/>
              <a:t>，从他们那里导出软件需求</a:t>
            </a:r>
            <a:endParaRPr lang="en-US" altLang="zh-CN" dirty="0"/>
          </a:p>
          <a:p>
            <a:endParaRPr lang="en-US" altLang="zh-CN" dirty="0"/>
          </a:p>
          <a:p>
            <a:r>
              <a:rPr lang="zh-CN" altLang="zh-CN" dirty="0"/>
              <a:t>采用多种方法来导出软件需求</a:t>
            </a:r>
            <a:endParaRPr lang="en-US" altLang="zh-CN" dirty="0"/>
          </a:p>
          <a:p>
            <a:pPr lvl="1"/>
            <a:r>
              <a:rPr lang="zh-CN" altLang="zh-CN" dirty="0"/>
              <a:t>包括与用户或客户的面谈、分析业务资料、观察业务流程、进行问卷调查、软件原型等。</a:t>
            </a:r>
            <a:endParaRPr lang="zh-CN" alt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构思软件的功能性需求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需求工程师需要</a:t>
            </a:r>
            <a:r>
              <a:rPr lang="zh-CN" altLang="zh-CN" dirty="0">
                <a:solidFill>
                  <a:srgbClr val="C00000"/>
                </a:solidFill>
              </a:rPr>
              <a:t>充当软件利益相关方的角色</a:t>
            </a:r>
            <a:r>
              <a:rPr lang="zh-CN" altLang="zh-CN" dirty="0"/>
              <a:t>，站在他们的视角，来</a:t>
            </a:r>
            <a:r>
              <a:rPr lang="zh-CN" altLang="zh-CN" dirty="0">
                <a:solidFill>
                  <a:srgbClr val="C00000"/>
                </a:solidFill>
              </a:rPr>
              <a:t>构思软件需求</a:t>
            </a:r>
            <a:endParaRPr lang="en-US" altLang="zh-CN" dirty="0">
              <a:solidFill>
                <a:srgbClr val="C00000"/>
              </a:solidFill>
            </a:endParaRPr>
          </a:p>
          <a:p>
            <a:endParaRPr lang="en-US" altLang="zh-CN" dirty="0">
              <a:solidFill>
                <a:srgbClr val="C00000"/>
              </a:solidFill>
            </a:endParaRPr>
          </a:p>
          <a:p>
            <a:r>
              <a:rPr lang="zh-CN" altLang="zh-CN" dirty="0"/>
              <a:t>针对软件需求开展创作，结合软件解决方案，提出可有效促进问题解决的</a:t>
            </a:r>
            <a:r>
              <a:rPr lang="zh-CN" altLang="zh-CN" dirty="0">
                <a:solidFill>
                  <a:srgbClr val="C00000"/>
                </a:solidFill>
              </a:rPr>
              <a:t>软件需求</a:t>
            </a:r>
            <a:endParaRPr lang="en-US" altLang="zh-CN" dirty="0">
              <a:solidFill>
                <a:srgbClr val="C00000"/>
              </a:solidFill>
            </a:endParaRPr>
          </a:p>
          <a:p>
            <a:endParaRPr lang="en-US" altLang="zh-CN" dirty="0"/>
          </a:p>
          <a:p>
            <a:r>
              <a:rPr lang="zh-CN" altLang="zh-CN" dirty="0"/>
              <a:t>需求工程师可以采用大脑风暴构思、群体化方法、问卷调查、软件原型等多种方式来开展需求构思工作。</a:t>
            </a:r>
            <a:endParaRPr lang="en-US" altLang="zh-CN" dirty="0"/>
          </a:p>
          <a:p>
            <a:endParaRPr lang="zh-CN" alt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1.1 </a:t>
            </a:r>
            <a:r>
              <a:rPr lang="zh-CN" altLang="en-US" dirty="0"/>
              <a:t>何为获取软件需求？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软件需求不会无缘无故的产生，也不应是无源之水、无本之木，任何软件需求都有其出处以及动机，即它从何而来、目的是什么</a:t>
            </a:r>
            <a:endParaRPr lang="zh-CN" altLang="en-US" dirty="0"/>
          </a:p>
          <a:p>
            <a:endParaRPr lang="en-US" altLang="zh-CN" dirty="0">
              <a:solidFill>
                <a:srgbClr val="C00000"/>
              </a:solidFill>
            </a:endParaRPr>
          </a:p>
          <a:p>
            <a:r>
              <a:rPr lang="zh-CN" altLang="en-US" dirty="0">
                <a:solidFill>
                  <a:srgbClr val="C00000"/>
                </a:solidFill>
              </a:rPr>
              <a:t>获取软件需求是指得到或产生软件需求</a:t>
            </a:r>
            <a:endParaRPr lang="en-US" altLang="zh-CN" dirty="0">
              <a:solidFill>
                <a:srgbClr val="C00000"/>
              </a:solidFill>
            </a:endParaRPr>
          </a:p>
          <a:p>
            <a:endParaRPr lang="en-US" altLang="zh-CN" dirty="0"/>
          </a:p>
          <a:p>
            <a:r>
              <a:rPr lang="zh-CN" altLang="zh-CN" dirty="0"/>
              <a:t>获取软件需求是需求分析的基础，是软件开发的首要工作</a:t>
            </a:r>
            <a:endParaRPr lang="en-US" altLang="zh-CN" dirty="0"/>
          </a:p>
          <a:p>
            <a:endParaRPr lang="en-US" altLang="zh-CN"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有创意</a:t>
            </a:r>
            <a:r>
              <a:rPr lang="zh-CN" altLang="en-US" dirty="0"/>
              <a:t>软件的特点</a:t>
            </a:r>
            <a:endParaRPr lang="zh-CN" altLang="en-US" dirty="0"/>
          </a:p>
        </p:txBody>
      </p:sp>
      <p:sp>
        <p:nvSpPr>
          <p:cNvPr id="2" name="内容占位符 1"/>
          <p:cNvSpPr>
            <a:spLocks noGrp="1"/>
          </p:cNvSpPr>
          <p:nvPr>
            <p:ph idx="1"/>
          </p:nvPr>
        </p:nvSpPr>
        <p:spPr/>
        <p:txBody>
          <a:bodyPr/>
          <a:lstStyle/>
          <a:p>
            <a:r>
              <a:rPr lang="zh-CN" altLang="en-US" dirty="0"/>
              <a:t>创意来自于欲解决的新颖问题</a:t>
            </a:r>
            <a:r>
              <a:rPr lang="en-US" altLang="zh-CN" dirty="0"/>
              <a:t>(Needs)</a:t>
            </a:r>
            <a:endParaRPr lang="en-US" altLang="zh-CN" dirty="0"/>
          </a:p>
          <a:p>
            <a:endParaRPr lang="en-US" altLang="zh-CN" dirty="0"/>
          </a:p>
          <a:p>
            <a:r>
              <a:rPr lang="zh-CN" altLang="en-US" dirty="0"/>
              <a:t>创意来自于解决问题的独特方式</a:t>
            </a:r>
            <a:r>
              <a:rPr lang="en-US" altLang="zh-CN" dirty="0"/>
              <a:t>(Approach)</a:t>
            </a:r>
            <a:endParaRPr lang="en-US" altLang="zh-CN" dirty="0"/>
          </a:p>
          <a:p>
            <a:endParaRPr lang="en-US" altLang="zh-CN" dirty="0"/>
          </a:p>
          <a:p>
            <a:r>
              <a:rPr lang="zh-CN" altLang="en-US" dirty="0"/>
              <a:t>创意来自于给用户带来的好处</a:t>
            </a:r>
            <a:r>
              <a:rPr lang="en-US" altLang="zh-CN" dirty="0"/>
              <a:t>(Benefits)</a:t>
            </a:r>
            <a:endParaRPr lang="en-US" altLang="zh-CN" dirty="0"/>
          </a:p>
          <a:p>
            <a:endParaRPr lang="en-US" altLang="zh-CN" dirty="0"/>
          </a:p>
          <a:p>
            <a:r>
              <a:rPr lang="zh-CN" altLang="en-US" dirty="0"/>
              <a:t>创意来自于你强于对手</a:t>
            </a:r>
            <a:r>
              <a:rPr lang="en-US" altLang="zh-CN" dirty="0"/>
              <a:t>(Competitors)</a:t>
            </a:r>
            <a:endParaRPr lang="zh-CN" altLang="en-US" dirty="0"/>
          </a:p>
        </p:txBody>
      </p:sp>
      <p:sp>
        <p:nvSpPr>
          <p:cNvPr id="3" name="日期占位符 2"/>
          <p:cNvSpPr>
            <a:spLocks noGrp="1"/>
          </p:cNvSpPr>
          <p:nvPr>
            <p:ph type="dt" sz="half" idx="4294967295"/>
          </p:nvPr>
        </p:nvSpPr>
        <p:spPr>
          <a:xfrm>
            <a:off x="10271125" y="6408738"/>
            <a:ext cx="1919288" cy="365125"/>
          </a:xfrm>
          <a:prstGeom prst="rect">
            <a:avLst/>
          </a:prstGeom>
        </p:spPr>
        <p:txBody>
          <a:bodyPr vert="horz" anchor="b"/>
          <a:lstStyle>
            <a:defPPr>
              <a:defRPr lang="en-US"/>
            </a:defPPr>
            <a:lvl1pPr algn="l" rtl="0" eaLnBrk="1" fontAlgn="base" latinLnBrk="0" hangingPunct="1">
              <a:spcBef>
                <a:spcPct val="0"/>
              </a:spcBef>
              <a:spcAft>
                <a:spcPct val="0"/>
              </a:spcAft>
              <a:defRPr kumimoji="0" sz="10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r>
              <a:rPr lang="zh-CN" altLang="en-US"/>
              <a:t>©Copyright Xinjun Mao</a:t>
            </a:r>
            <a:endParaRPr lang="en-US" altLang="zh-CN"/>
          </a:p>
        </p:txBody>
      </p:sp>
      <p:sp>
        <p:nvSpPr>
          <p:cNvPr id="4" name="灯片编号占位符 3"/>
          <p:cNvSpPr>
            <a:spLocks noGrp="1"/>
          </p:cNvSpPr>
          <p:nvPr>
            <p:ph type="sldNum" sz="quarter" idx="4294967295"/>
          </p:nvPr>
        </p:nvSpPr>
        <p:spPr>
          <a:xfrm>
            <a:off x="11823700" y="6408738"/>
            <a:ext cx="366713" cy="365125"/>
          </a:xfrm>
          <a:prstGeom prst="rect">
            <a:avLst/>
          </a:prstGeom>
        </p:spPr>
        <p:txBody>
          <a:bodyPr vert="horz" anchor="b"/>
          <a:lstStyle>
            <a:defPPr>
              <a:defRPr lang="en-US"/>
            </a:defPPr>
            <a:lvl1pPr algn="r" rtl="0" eaLnBrk="1" fontAlgn="base" latinLnBrk="0" hangingPunct="1">
              <a:spcBef>
                <a:spcPct val="0"/>
              </a:spcBef>
              <a:spcAft>
                <a:spcPct val="0"/>
              </a:spcAft>
              <a:defRPr kumimoji="0" sz="1000" b="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65F0B0DD-52FB-4A53-B2C2-7CDC1F2E492C}" type="slidenum">
              <a:rPr lang="zh-CN" altLang="en-US" smtClean="0"/>
            </a:fld>
            <a:endParaRPr lang="en-US" altLang="zh-CN"/>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创意的潜在技术和应用领域</a:t>
            </a:r>
            <a:endParaRPr lang="zh-CN" altLang="en-US" dirty="0"/>
          </a:p>
        </p:txBody>
      </p:sp>
      <p:sp>
        <p:nvSpPr>
          <p:cNvPr id="2" name="内容占位符 1"/>
          <p:cNvSpPr>
            <a:spLocks noGrp="1"/>
          </p:cNvSpPr>
          <p:nvPr>
            <p:ph idx="1"/>
          </p:nvPr>
        </p:nvSpPr>
        <p:spPr>
          <a:xfrm>
            <a:off x="539750" y="1125538"/>
            <a:ext cx="4259312" cy="5040312"/>
          </a:xfrm>
        </p:spPr>
        <p:txBody>
          <a:bodyPr/>
          <a:lstStyle/>
          <a:p>
            <a:r>
              <a:rPr lang="zh-CN" altLang="en-US" dirty="0"/>
              <a:t>移动互联网</a:t>
            </a:r>
            <a:endParaRPr lang="en-US" altLang="zh-CN" dirty="0"/>
          </a:p>
          <a:p>
            <a:r>
              <a:rPr lang="zh-CN" altLang="en-US" dirty="0"/>
              <a:t>机器人</a:t>
            </a:r>
            <a:endParaRPr lang="en-US" altLang="zh-CN" dirty="0"/>
          </a:p>
          <a:p>
            <a:r>
              <a:rPr lang="zh-CN" altLang="en-US" dirty="0"/>
              <a:t>无人系统</a:t>
            </a:r>
            <a:endParaRPr lang="en-US" altLang="zh-CN" dirty="0"/>
          </a:p>
          <a:p>
            <a:r>
              <a:rPr lang="zh-CN" altLang="en-US" dirty="0"/>
              <a:t>物联网</a:t>
            </a:r>
            <a:endParaRPr lang="en-US" altLang="zh-CN" dirty="0"/>
          </a:p>
          <a:p>
            <a:r>
              <a:rPr lang="zh-CN" altLang="en-US" dirty="0"/>
              <a:t>可穿戴设备</a:t>
            </a:r>
            <a:endParaRPr lang="en-US" altLang="zh-CN" dirty="0"/>
          </a:p>
          <a:p>
            <a:r>
              <a:rPr lang="zh-CN" altLang="en-US" dirty="0"/>
              <a:t>大数据分析</a:t>
            </a:r>
            <a:endParaRPr lang="en-US" altLang="zh-CN" dirty="0"/>
          </a:p>
          <a:p>
            <a:r>
              <a:rPr lang="en-US" altLang="zh-CN" dirty="0"/>
              <a:t>……</a:t>
            </a:r>
            <a:endParaRPr lang="en-US" altLang="zh-CN" dirty="0"/>
          </a:p>
        </p:txBody>
      </p:sp>
      <p:sp>
        <p:nvSpPr>
          <p:cNvPr id="4" name="灯片编号占位符 3"/>
          <p:cNvSpPr>
            <a:spLocks noGrp="1"/>
          </p:cNvSpPr>
          <p:nvPr>
            <p:ph type="sldNum" sz="quarter" idx="4294967295"/>
          </p:nvPr>
        </p:nvSpPr>
        <p:spPr>
          <a:xfrm>
            <a:off x="11823700" y="6408738"/>
            <a:ext cx="366713" cy="365125"/>
          </a:xfrm>
          <a:prstGeom prst="rect">
            <a:avLst/>
          </a:prstGeom>
        </p:spPr>
        <p:txBody>
          <a:bodyPr vert="horz" anchor="b"/>
          <a:lstStyle>
            <a:defPPr>
              <a:defRPr lang="en-US"/>
            </a:defPPr>
            <a:lvl1pPr algn="r" rtl="0" eaLnBrk="1" fontAlgn="base" latinLnBrk="0" hangingPunct="1">
              <a:spcBef>
                <a:spcPct val="0"/>
              </a:spcBef>
              <a:spcAft>
                <a:spcPct val="0"/>
              </a:spcAft>
              <a:defRPr kumimoji="0" sz="1000" b="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65F0B0DD-52FB-4A53-B2C2-7CDC1F2E492C}" type="slidenum">
              <a:rPr lang="zh-CN" altLang="en-US" smtClean="0"/>
            </a:fld>
            <a:endParaRPr lang="zh-CN" altLang="en-US" dirty="0"/>
          </a:p>
        </p:txBody>
      </p:sp>
      <p:pic>
        <p:nvPicPr>
          <p:cNvPr id="7" name="Picture 8" descr="日本豐田研製出醫療看護機器人 2013年後投産（組圖）_圖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68464" y="4084064"/>
            <a:ext cx="1944216" cy="1067293"/>
          </a:xfrm>
          <a:prstGeom prst="roundRect">
            <a:avLst>
              <a:gd name="adj" fmla="val 8594"/>
            </a:avLst>
          </a:prstGeom>
          <a:noFill/>
          <a:ln>
            <a:noFill/>
          </a:ln>
          <a:effectLst/>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391" y="4082452"/>
            <a:ext cx="1759141" cy="1067293"/>
          </a:xfrm>
          <a:prstGeom prst="roundRect">
            <a:avLst>
              <a:gd name="adj" fmla="val 8594"/>
            </a:avLst>
          </a:prstGeom>
          <a:solidFill>
            <a:srgbClr val="FFFFFF">
              <a:shade val="85000"/>
            </a:srgbClr>
          </a:solidFill>
          <a:ln>
            <a:noFill/>
          </a:ln>
          <a:effectLst/>
        </p:spPr>
      </p:pic>
      <p:pic>
        <p:nvPicPr>
          <p:cNvPr id="10" name="图片 9"/>
          <p:cNvPicPr>
            <a:picLocks noChangeAspect="1"/>
          </p:cNvPicPr>
          <p:nvPr/>
        </p:nvPicPr>
        <p:blipFill>
          <a:blip r:embed="rId3"/>
          <a:stretch>
            <a:fillRect/>
          </a:stretch>
        </p:blipFill>
        <p:spPr>
          <a:xfrm>
            <a:off x="7531203" y="1224688"/>
            <a:ext cx="1834421" cy="786923"/>
          </a:xfrm>
          <a:prstGeom prst="roundRect">
            <a:avLst>
              <a:gd name="adj" fmla="val 8594"/>
            </a:avLst>
          </a:prstGeom>
          <a:noFill/>
          <a:ln>
            <a:noFill/>
          </a:ln>
          <a:effectLst/>
        </p:spPr>
      </p:pic>
      <p:pic>
        <p:nvPicPr>
          <p:cNvPr id="11" name="Picture 4" descr="c:\users\administrator\appdata\roaming\360se6\User Data\temp\6349403795168857432009usbigdog170k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9582" y="1232756"/>
            <a:ext cx="1846148" cy="832556"/>
          </a:xfrm>
          <a:prstGeom prst="roundRect">
            <a:avLst>
              <a:gd name="adj" fmla="val 8594"/>
            </a:avLst>
          </a:prstGeom>
          <a:noFill/>
          <a:ln>
            <a:noFill/>
          </a:ln>
          <a:effectLst/>
          <a:extLs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stretch>
            <a:fillRect/>
          </a:stretch>
        </p:blipFill>
        <p:spPr>
          <a:xfrm>
            <a:off x="7495217" y="3158553"/>
            <a:ext cx="1942771" cy="834490"/>
          </a:xfrm>
          <a:prstGeom prst="roundRect">
            <a:avLst>
              <a:gd name="adj" fmla="val 8594"/>
            </a:avLst>
          </a:prstGeom>
          <a:noFill/>
          <a:ln>
            <a:noFill/>
          </a:ln>
          <a:effectLst/>
        </p:spPr>
      </p:pic>
      <p:pic>
        <p:nvPicPr>
          <p:cNvPr id="13" name="Picture 2" descr="E:\科研工作\国家自然科学基金\杰出青年基金_2014\杰青答辩_Final\M-1iA Flexible Circuit Board Assembly.gif"/>
          <p:cNvPicPr>
            <a:picLocks noChangeAspect="1" noChangeArrowheads="1" noCrop="1"/>
          </p:cNvPicPr>
          <p:nvPr/>
        </p:nvPicPr>
        <p:blipFill>
          <a:blip r:embed="rId6"/>
          <a:srcRect/>
          <a:stretch>
            <a:fillRect/>
          </a:stretch>
        </p:blipFill>
        <p:spPr bwMode="auto">
          <a:xfrm>
            <a:off x="9495116" y="3144687"/>
            <a:ext cx="1821378" cy="834490"/>
          </a:xfrm>
          <a:prstGeom prst="roundRect">
            <a:avLst>
              <a:gd name="adj" fmla="val 8594"/>
            </a:avLst>
          </a:prstGeom>
          <a:noFill/>
          <a:ln>
            <a:noFill/>
          </a:ln>
          <a:effectLst/>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rotWithShape="1">
          <a:blip r:embed="rId7"/>
          <a:srcRect l="23782" r="-309"/>
          <a:stretch>
            <a:fillRect/>
          </a:stretch>
        </p:blipFill>
        <p:spPr bwMode="auto">
          <a:xfrm>
            <a:off x="9525615" y="2169064"/>
            <a:ext cx="1800115" cy="820129"/>
          </a:xfrm>
          <a:prstGeom prst="roundRect">
            <a:avLst>
              <a:gd name="adj" fmla="val 8594"/>
            </a:avLst>
          </a:prstGeom>
          <a:noFill/>
          <a:ln>
            <a:noFill/>
          </a:ln>
          <a:effectLst/>
        </p:spPr>
      </p:pic>
      <p:pic>
        <p:nvPicPr>
          <p:cNvPr id="15" name="Picture 10" descr="http://a0.att.hudong.com/32/06/01200000032605137547069034117.jpg"/>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04452" y="2160791"/>
            <a:ext cx="1861173" cy="864096"/>
          </a:xfrm>
          <a:prstGeom prst="roundRect">
            <a:avLst>
              <a:gd name="adj" fmla="val 8594"/>
            </a:avLst>
          </a:prstGeom>
          <a:noFill/>
          <a:ln>
            <a:noFill/>
          </a:ln>
          <a:effectLst/>
        </p:spPr>
      </p:pic>
      <p:sp>
        <p:nvSpPr>
          <p:cNvPr id="9" name="文本框 8"/>
          <p:cNvSpPr txBox="1"/>
          <p:nvPr/>
        </p:nvSpPr>
        <p:spPr>
          <a:xfrm>
            <a:off x="539750" y="5658496"/>
            <a:ext cx="3265419" cy="523220"/>
          </a:xfrm>
          <a:prstGeom prst="rect">
            <a:avLst/>
          </a:prstGeom>
          <a:noFill/>
        </p:spPr>
        <p:txBody>
          <a:bodyPr wrap="square" rtlCol="0">
            <a:spAutoFit/>
          </a:bodyPr>
          <a:lstStyle>
            <a:defPPr>
              <a:defRPr lang="en-US"/>
            </a:defPPr>
            <a:lvl1pPr algn="ctr">
              <a:defRPr sz="2800">
                <a:solidFill>
                  <a:srgbClr val="C00000"/>
                </a:solidFill>
                <a:latin typeface="微软雅黑" panose="020B0503020204020204" charset="-122"/>
                <a:ea typeface="微软雅黑" panose="020B0503020204020204" charset="-122"/>
              </a:defRPr>
            </a:lvl1pPr>
          </a:lstStyle>
          <a:p>
            <a:r>
              <a:rPr lang="zh-CN" altLang="en-US" dirty="0"/>
              <a:t>潜在的技术和方法</a:t>
            </a:r>
            <a:endParaRPr lang="zh-CN" altLang="en-US" dirty="0"/>
          </a:p>
        </p:txBody>
      </p:sp>
      <p:sp>
        <p:nvSpPr>
          <p:cNvPr id="16" name="文本框 15"/>
          <p:cNvSpPr txBox="1"/>
          <p:nvPr/>
        </p:nvSpPr>
        <p:spPr>
          <a:xfrm>
            <a:off x="7690326" y="5674361"/>
            <a:ext cx="3265419" cy="523220"/>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潜在的应用和需求</a:t>
            </a:r>
            <a:endParaRPr lang="zh-CN" altLang="en-US" sz="2800" dirty="0">
              <a:solidFill>
                <a:srgbClr val="C00000"/>
              </a:solidFill>
              <a:latin typeface="微软雅黑" panose="020B0503020204020204" charset="-122"/>
              <a:ea typeface="微软雅黑" panose="020B0503020204020204" charset="-122"/>
            </a:endParaRPr>
          </a:p>
        </p:txBody>
      </p:sp>
      <p:sp>
        <p:nvSpPr>
          <p:cNvPr id="19" name="椭圆 18"/>
          <p:cNvSpPr/>
          <p:nvPr/>
        </p:nvSpPr>
        <p:spPr>
          <a:xfrm>
            <a:off x="4047969" y="2066273"/>
            <a:ext cx="2520280" cy="2420337"/>
          </a:xfrm>
          <a:prstGeom prst="ellipse">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3200" dirty="0">
                <a:solidFill>
                  <a:schemeClr val="lt1"/>
                </a:solidFill>
                <a:latin typeface="微软雅黑" panose="020B0503020204020204" charset="-122"/>
                <a:ea typeface="微软雅黑" panose="020B0503020204020204" charset="-122"/>
              </a:rPr>
              <a:t>软件作为载体和手段</a:t>
            </a:r>
            <a:endParaRPr lang="zh-CN" altLang="en-US" sz="3200" dirty="0">
              <a:solidFill>
                <a:schemeClr val="lt1"/>
              </a:solidFill>
              <a:latin typeface="微软雅黑" panose="020B0503020204020204" charset="-122"/>
              <a:ea typeface="微软雅黑" panose="020B0503020204020204" charset="-122"/>
            </a:endParaRPr>
          </a:p>
        </p:txBody>
      </p:sp>
      <p:sp>
        <p:nvSpPr>
          <p:cNvPr id="20" name="箭头: 右 19"/>
          <p:cNvSpPr/>
          <p:nvPr/>
        </p:nvSpPr>
        <p:spPr>
          <a:xfrm>
            <a:off x="3147869" y="2722414"/>
            <a:ext cx="842972" cy="108012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箭头: 左 20"/>
          <p:cNvSpPr/>
          <p:nvPr/>
        </p:nvSpPr>
        <p:spPr>
          <a:xfrm>
            <a:off x="6598960" y="2733959"/>
            <a:ext cx="808221" cy="10081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mn-ea"/>
              </a:rPr>
              <a:t>示例</a:t>
            </a:r>
            <a:r>
              <a:rPr lang="en-US" altLang="zh-CN" dirty="0">
                <a:sym typeface="+mn-ea"/>
              </a:rPr>
              <a:t>: </a:t>
            </a:r>
            <a:r>
              <a:rPr lang="zh-CN" altLang="en-US" dirty="0"/>
              <a:t>软件创意</a:t>
            </a:r>
            <a:endParaRPr lang="zh-CN" altLang="en-US" dirty="0"/>
          </a:p>
        </p:txBody>
      </p:sp>
      <p:sp>
        <p:nvSpPr>
          <p:cNvPr id="3" name="内容占位符 2"/>
          <p:cNvSpPr>
            <a:spLocks noGrp="1"/>
          </p:cNvSpPr>
          <p:nvPr>
            <p:ph idx="1"/>
          </p:nvPr>
        </p:nvSpPr>
        <p:spPr/>
        <p:txBody>
          <a:bodyPr/>
          <a:lstStyle/>
          <a:p>
            <a:r>
              <a:rPr lang="en-US" altLang="zh-CN" dirty="0"/>
              <a:t>Instagram: </a:t>
            </a:r>
            <a:r>
              <a:rPr lang="zh-CN" altLang="en-US" dirty="0"/>
              <a:t>照片和视频共享、在线服务软件</a:t>
            </a:r>
            <a:endParaRPr lang="en-US" altLang="zh-CN" dirty="0"/>
          </a:p>
          <a:p>
            <a:pPr lvl="1"/>
            <a:r>
              <a:rPr lang="zh-CN" altLang="en-US" dirty="0"/>
              <a:t>创始人</a:t>
            </a:r>
            <a:r>
              <a:rPr lang="en-US" altLang="zh-CN" dirty="0"/>
              <a:t>: </a:t>
            </a:r>
            <a:r>
              <a:rPr lang="en-US" altLang="zh-CN" b="1" dirty="0">
                <a:solidFill>
                  <a:srgbClr val="C00000"/>
                </a:solidFill>
                <a:latin typeface="Times New Roman" panose="02020603050405020304" pitchFamily="18" charset="0"/>
                <a:cs typeface="Times New Roman" panose="02020603050405020304" pitchFamily="18" charset="0"/>
              </a:rPr>
              <a:t>Kevin </a:t>
            </a:r>
            <a:r>
              <a:rPr lang="en-US" altLang="zh-CN" b="1" dirty="0" err="1">
                <a:solidFill>
                  <a:srgbClr val="C00000"/>
                </a:solidFill>
                <a:latin typeface="Times New Roman" panose="02020603050405020304" pitchFamily="18" charset="0"/>
                <a:cs typeface="Times New Roman" panose="02020603050405020304" pitchFamily="18" charset="0"/>
              </a:rPr>
              <a:t>Systrom</a:t>
            </a:r>
            <a:r>
              <a:rPr lang="en-US" altLang="zh-CN" b="1" dirty="0">
                <a:solidFill>
                  <a:srgbClr val="C00000"/>
                </a:solidFill>
                <a:latin typeface="Times New Roman" panose="02020603050405020304" pitchFamily="18" charset="0"/>
                <a:cs typeface="Times New Roman" panose="02020603050405020304" pitchFamily="18" charset="0"/>
              </a:rPr>
              <a:t> </a:t>
            </a:r>
            <a:r>
              <a:rPr lang="en-US" altLang="zh-CN" b="1" dirty="0">
                <a:solidFill>
                  <a:srgbClr val="C00000"/>
                </a:solidFill>
              </a:rPr>
              <a:t>and </a:t>
            </a:r>
            <a:r>
              <a:rPr lang="en-US" altLang="zh-CN" b="1" dirty="0">
                <a:solidFill>
                  <a:srgbClr val="C00000"/>
                </a:solidFill>
                <a:latin typeface="Times New Roman" panose="02020603050405020304" pitchFamily="18" charset="0"/>
                <a:cs typeface="Times New Roman" panose="02020603050405020304" pitchFamily="18" charset="0"/>
              </a:rPr>
              <a:t>Mike Krieger</a:t>
            </a:r>
            <a:endParaRPr lang="en-US" altLang="zh-CN" b="1" dirty="0">
              <a:solidFill>
                <a:srgbClr val="C00000"/>
              </a:solidFill>
              <a:latin typeface="Times New Roman" panose="02020603050405020304" pitchFamily="18" charset="0"/>
              <a:cs typeface="Times New Roman" panose="02020603050405020304" pitchFamily="18" charset="0"/>
            </a:endParaRPr>
          </a:p>
          <a:p>
            <a:pPr lvl="1"/>
            <a:r>
              <a:rPr lang="zh-CN" altLang="en-US" dirty="0"/>
              <a:t>最多只有</a:t>
            </a:r>
            <a:r>
              <a:rPr lang="en-US" altLang="zh-CN" dirty="0"/>
              <a:t>13</a:t>
            </a:r>
            <a:r>
              <a:rPr lang="zh-CN" altLang="en-US" dirty="0"/>
              <a:t>个雇员</a:t>
            </a:r>
            <a:r>
              <a:rPr lang="en-US" altLang="zh-CN" dirty="0"/>
              <a:t> </a:t>
            </a:r>
            <a:r>
              <a:rPr lang="zh-CN" altLang="en-US" dirty="0"/>
              <a:t>，</a:t>
            </a:r>
            <a:r>
              <a:rPr lang="en-US" altLang="zh-CN" dirty="0"/>
              <a:t>5</a:t>
            </a:r>
            <a:r>
              <a:rPr lang="zh-CN" altLang="en-US" dirty="0"/>
              <a:t>个软件工程师</a:t>
            </a:r>
            <a:endParaRPr lang="en-US" altLang="zh-CN" dirty="0"/>
          </a:p>
          <a:p>
            <a:pPr lvl="1"/>
            <a:r>
              <a:rPr lang="zh-CN" altLang="en-US" dirty="0"/>
              <a:t>成立于</a:t>
            </a:r>
            <a:r>
              <a:rPr lang="en-US" altLang="zh-CN" dirty="0"/>
              <a:t>2010</a:t>
            </a:r>
            <a:r>
              <a:rPr lang="zh-CN" altLang="en-US" dirty="0"/>
              <a:t>年</a:t>
            </a:r>
            <a:r>
              <a:rPr lang="en-US" altLang="zh-CN" dirty="0"/>
              <a:t>10</a:t>
            </a:r>
            <a:r>
              <a:rPr lang="zh-CN" altLang="en-US" dirty="0"/>
              <a:t>月</a:t>
            </a:r>
            <a:endParaRPr lang="en-US" altLang="zh-CN" dirty="0"/>
          </a:p>
          <a:p>
            <a:pPr lvl="1"/>
            <a:r>
              <a:rPr lang="en-US" altLang="zh-CN" dirty="0"/>
              <a:t>2012</a:t>
            </a:r>
            <a:r>
              <a:rPr lang="zh-CN" altLang="en-US" dirty="0"/>
              <a:t>年被</a:t>
            </a:r>
            <a:r>
              <a:rPr lang="en-US" altLang="zh-CN" dirty="0"/>
              <a:t>Facebook</a:t>
            </a:r>
            <a:r>
              <a:rPr lang="zh-CN" altLang="en-US" dirty="0"/>
              <a:t>收购</a:t>
            </a:r>
            <a:endParaRPr lang="en-US" altLang="zh-CN" dirty="0"/>
          </a:p>
          <a:p>
            <a:pPr lvl="1"/>
            <a:r>
              <a:rPr lang="zh-CN" altLang="en-US" dirty="0"/>
              <a:t>收购价格为</a:t>
            </a:r>
            <a:r>
              <a:rPr lang="en-US" altLang="zh-CN" dirty="0"/>
              <a:t>10</a:t>
            </a:r>
            <a:r>
              <a:rPr lang="zh-CN" altLang="en-US" dirty="0"/>
              <a:t>亿美元</a:t>
            </a:r>
            <a:endParaRPr lang="en-US" altLang="zh-CN" dirty="0"/>
          </a:p>
          <a:p>
            <a:pPr lvl="1"/>
            <a:endParaRPr lang="en-US" altLang="zh-CN" dirty="0"/>
          </a:p>
        </p:txBody>
      </p:sp>
      <p:sp>
        <p:nvSpPr>
          <p:cNvPr id="4" name="灯片编号占位符 3"/>
          <p:cNvSpPr>
            <a:spLocks noGrp="1"/>
          </p:cNvSpPr>
          <p:nvPr>
            <p:ph type="sldNum" sz="quarter" idx="4294967295"/>
          </p:nvPr>
        </p:nvSpPr>
        <p:spPr>
          <a:xfrm>
            <a:off x="11823700" y="6408738"/>
            <a:ext cx="366713" cy="365125"/>
          </a:xfrm>
          <a:prstGeom prst="rect">
            <a:avLst/>
          </a:prstGeom>
        </p:spPr>
        <p:txBody>
          <a:bodyPr vert="horz" anchor="b"/>
          <a:lstStyle>
            <a:defPPr>
              <a:defRPr lang="en-US"/>
            </a:defPPr>
            <a:lvl1pPr algn="r" rtl="0" eaLnBrk="1" fontAlgn="base" latinLnBrk="0" hangingPunct="1">
              <a:spcBef>
                <a:spcPct val="0"/>
              </a:spcBef>
              <a:spcAft>
                <a:spcPct val="0"/>
              </a:spcAft>
              <a:defRPr kumimoji="0" sz="1000" b="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65F0B0DD-52FB-4A53-B2C2-7CDC1F2E492C}" type="slidenum">
              <a:rPr lang="zh-CN" altLang="en-US" smtClean="0"/>
            </a:fld>
            <a:endParaRPr lang="en-US"/>
          </a:p>
        </p:txBody>
      </p:sp>
      <p:pic>
        <p:nvPicPr>
          <p:cNvPr id="141314" name="Picture 2"/>
          <p:cNvPicPr>
            <a:picLocks noChangeAspect="1" noChangeArrowheads="1"/>
          </p:cNvPicPr>
          <p:nvPr/>
        </p:nvPicPr>
        <p:blipFill>
          <a:blip r:embed="rId1" cstate="print"/>
          <a:srcRect/>
          <a:stretch>
            <a:fillRect/>
          </a:stretch>
        </p:blipFill>
        <p:spPr bwMode="auto">
          <a:xfrm>
            <a:off x="9362140" y="2299705"/>
            <a:ext cx="2412268" cy="4109033"/>
          </a:xfrm>
          <a:prstGeom prst="rect">
            <a:avLst/>
          </a:prstGeom>
          <a:noFill/>
          <a:ln w="9525">
            <a:noFill/>
            <a:miter lim="800000"/>
            <a:headEnd/>
            <a:tailEnd/>
          </a:ln>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91" y="4457815"/>
            <a:ext cx="2102659" cy="2102659"/>
          </a:xfrm>
          <a:prstGeom prst="rect">
            <a:avLst/>
          </a:prstGeom>
        </p:spPr>
      </p:pic>
      <p:pic>
        <p:nvPicPr>
          <p:cNvPr id="7" name="图片 6" descr="图片包含 徽标&#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726" y="4466587"/>
            <a:ext cx="3721698" cy="1915111"/>
          </a:xfrm>
          <a:prstGeom prst="rect">
            <a:avLst/>
          </a:prstGeom>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 </a:t>
            </a:r>
            <a:r>
              <a:rPr lang="zh-CN" altLang="en-US" dirty="0"/>
              <a:t>示例：构思</a:t>
            </a:r>
            <a:r>
              <a:rPr lang="en-US" altLang="zh-CN" dirty="0"/>
              <a:t>“</a:t>
            </a:r>
            <a:r>
              <a:rPr lang="zh-CN" altLang="zh-CN" dirty="0"/>
              <a:t>空巢老人看护软件”功能性需求</a:t>
            </a:r>
            <a:endParaRPr lang="zh-CN" altLang="en-US" dirty="0"/>
          </a:p>
        </p:txBody>
      </p:sp>
      <p:sp>
        <p:nvSpPr>
          <p:cNvPr id="3" name="内容占位符 2"/>
          <p:cNvSpPr>
            <a:spLocks noGrp="1"/>
          </p:cNvSpPr>
          <p:nvPr>
            <p:ph idx="1"/>
          </p:nvPr>
        </p:nvSpPr>
        <p:spPr>
          <a:xfrm>
            <a:off x="539750" y="1125538"/>
            <a:ext cx="11280092" cy="5040312"/>
          </a:xfrm>
        </p:spPr>
        <p:txBody>
          <a:bodyPr/>
          <a:lstStyle/>
          <a:p>
            <a:r>
              <a:rPr lang="zh-CN" altLang="zh-CN" dirty="0"/>
              <a:t>老人的视角</a:t>
            </a:r>
            <a:endParaRPr lang="zh-CN" altLang="zh-CN" dirty="0"/>
          </a:p>
          <a:p>
            <a:pPr lvl="1"/>
            <a:r>
              <a:rPr lang="zh-CN" altLang="zh-CN" dirty="0"/>
              <a:t>自主跟随老人，以对老人进行持续跟踪和感知，获取老人信息。</a:t>
            </a:r>
            <a:endParaRPr lang="zh-CN" altLang="zh-CN" dirty="0"/>
          </a:p>
          <a:p>
            <a:pPr lvl="1"/>
            <a:r>
              <a:rPr lang="zh-CN" altLang="zh-CN" dirty="0"/>
              <a:t>提醒服务，提醒老人按时服药、身体检查等事宜</a:t>
            </a:r>
            <a:endParaRPr lang="zh-CN" altLang="zh-CN" dirty="0"/>
          </a:p>
          <a:p>
            <a:r>
              <a:rPr lang="zh-CN" altLang="zh-CN" dirty="0"/>
              <a:t>家属和医生</a:t>
            </a:r>
            <a:endParaRPr lang="zh-CN" altLang="zh-CN" dirty="0"/>
          </a:p>
          <a:p>
            <a:pPr lvl="1"/>
            <a:r>
              <a:rPr lang="zh-CN" altLang="zh-CN" dirty="0"/>
              <a:t>监视老人状况，通过智能手机在远端监视老人在家的状况，获得老人的视频、图像和语音等方面的信息</a:t>
            </a:r>
            <a:endParaRPr lang="zh-CN" altLang="zh-CN" dirty="0"/>
          </a:p>
          <a:p>
            <a:pPr lvl="1"/>
            <a:r>
              <a:rPr lang="zh-CN" altLang="zh-CN" dirty="0"/>
              <a:t>通知异常情况，将老人的突发异常信息发送给老人家属和医生。</a:t>
            </a:r>
            <a:endParaRPr lang="zh-CN" altLang="zh-CN" dirty="0"/>
          </a:p>
          <a:p>
            <a:pPr lvl="1"/>
            <a:r>
              <a:rPr lang="zh-CN" altLang="zh-CN" dirty="0"/>
              <a:t>远程控制机器人，通过智能手机在远端来控制机器人移动，以从不同的角度和距离来获取老人的图像、视频和语音信息</a:t>
            </a:r>
            <a:endParaRPr lang="zh-CN" altLang="zh-CN" dirty="0"/>
          </a:p>
          <a:p>
            <a:pPr lvl="1"/>
            <a:r>
              <a:rPr lang="zh-CN" altLang="zh-CN" dirty="0"/>
              <a:t>视频</a:t>
            </a:r>
            <a:r>
              <a:rPr lang="en-US" altLang="zh-CN" dirty="0"/>
              <a:t>/</a:t>
            </a:r>
            <a:r>
              <a:rPr lang="zh-CN" altLang="zh-CN" dirty="0"/>
              <a:t>语音双向交互，实现老人、医生和家属间的视频和语音交互</a:t>
            </a:r>
            <a:endParaRPr lang="zh-CN" altLang="zh-CN" dirty="0"/>
          </a:p>
          <a:p>
            <a:endParaRPr lang="zh-CN" altLang="en-US"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3.3 </a:t>
            </a:r>
            <a:r>
              <a:rPr lang="zh-CN" altLang="zh-CN" dirty="0"/>
              <a:t>导出和构思软件的非功能性需求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非功能性需求包括</a:t>
            </a:r>
            <a:r>
              <a:rPr lang="zh-CN" altLang="zh-CN" dirty="0">
                <a:solidFill>
                  <a:srgbClr val="C00000"/>
                </a:solidFill>
              </a:rPr>
              <a:t>软件质量要求和软件开发的约束性</a:t>
            </a:r>
            <a:r>
              <a:rPr lang="zh-CN" altLang="zh-CN" dirty="0"/>
              <a:t>要求</a:t>
            </a:r>
            <a:endParaRPr lang="en-US" altLang="zh-CN" dirty="0"/>
          </a:p>
          <a:p>
            <a:pPr lvl="1"/>
            <a:r>
              <a:rPr lang="zh-CN" altLang="zh-CN" b="1" dirty="0">
                <a:solidFill>
                  <a:srgbClr val="C00000"/>
                </a:solidFill>
              </a:rPr>
              <a:t>质量要求</a:t>
            </a:r>
            <a:r>
              <a:rPr lang="zh-CN" altLang="en-US" dirty="0"/>
              <a:t>，如</a:t>
            </a:r>
            <a:r>
              <a:rPr lang="zh-CN" altLang="zh-CN" dirty="0"/>
              <a:t>软件运行性能、可靠性、易用性、安全性、私密性等属于外部质量要求，软件可扩展性、可维护性、可互操作性、可移植性</a:t>
            </a:r>
            <a:r>
              <a:rPr lang="zh-CN" altLang="en-US" dirty="0"/>
              <a:t>等内部要求</a:t>
            </a:r>
            <a:endParaRPr lang="en-US" altLang="zh-CN" dirty="0"/>
          </a:p>
          <a:p>
            <a:pPr lvl="1"/>
            <a:r>
              <a:rPr lang="zh-CN" altLang="zh-CN" b="1" dirty="0">
                <a:solidFill>
                  <a:srgbClr val="C00000"/>
                </a:solidFill>
              </a:rPr>
              <a:t>约束性要求</a:t>
            </a:r>
            <a:r>
              <a:rPr lang="zh-CN" altLang="en-US" dirty="0"/>
              <a:t>，</a:t>
            </a:r>
            <a:r>
              <a:rPr lang="zh-CN" altLang="zh-CN" dirty="0"/>
              <a:t>包括开发进度要求、成本要求、技术选型等</a:t>
            </a:r>
            <a:endParaRPr lang="en-US" altLang="zh-CN" dirty="0"/>
          </a:p>
          <a:p>
            <a:endParaRPr lang="en-US" altLang="zh-CN" dirty="0"/>
          </a:p>
          <a:p>
            <a:r>
              <a:rPr lang="zh-CN" altLang="zh-CN" dirty="0"/>
              <a:t>软件的</a:t>
            </a:r>
            <a:r>
              <a:rPr lang="zh-CN" altLang="zh-CN" dirty="0">
                <a:solidFill>
                  <a:srgbClr val="C00000"/>
                </a:solidFill>
              </a:rPr>
              <a:t>非功能性需求</a:t>
            </a:r>
            <a:r>
              <a:rPr lang="zh-CN" altLang="zh-CN" dirty="0"/>
              <a:t>变得越来越重要</a:t>
            </a:r>
            <a:endParaRPr lang="en-US" altLang="zh-CN" dirty="0"/>
          </a:p>
          <a:p>
            <a:pPr lvl="1"/>
            <a:r>
              <a:rPr lang="zh-CN" altLang="zh-CN" dirty="0"/>
              <a:t>在某些情况下它们直接决定了软件是否能用和可用、是否好用和易用、是否高效和可靠运行、是否便于维护和演化等。</a:t>
            </a:r>
            <a:endParaRPr lang="en-US" altLang="zh-CN" dirty="0"/>
          </a:p>
          <a:p>
            <a:endParaRPr lang="zh-CN" alt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示例：</a:t>
            </a:r>
            <a:r>
              <a:rPr lang="zh-CN" altLang="zh-CN" dirty="0"/>
              <a:t>“空巢老人看护软件”的非功能需求</a:t>
            </a:r>
            <a:endParaRPr lang="zh-CN" altLang="en-US" dirty="0"/>
          </a:p>
        </p:txBody>
      </p:sp>
      <p:graphicFrame>
        <p:nvGraphicFramePr>
          <p:cNvPr id="6" name="表格 5"/>
          <p:cNvGraphicFramePr/>
          <p:nvPr/>
        </p:nvGraphicFramePr>
        <p:xfrm>
          <a:off x="910630" y="908720"/>
          <a:ext cx="9134475" cy="5608320"/>
        </p:xfrm>
        <a:graphic>
          <a:graphicData uri="http://schemas.openxmlformats.org/drawingml/2006/table">
            <a:tbl>
              <a:tblPr firstRow="1" bandRow="1">
                <a:tableStyleId>{5940675A-B579-460E-94D1-54222C63F5DA}</a:tableStyleId>
              </a:tblPr>
              <a:tblGrid>
                <a:gridCol w="1068070"/>
                <a:gridCol w="2357755"/>
                <a:gridCol w="5708650"/>
              </a:tblGrid>
              <a:tr h="255270">
                <a:tc>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类别</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非功能性需求项</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需求描述</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454660">
                <a:tc>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性能</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EC-Req-Performance-01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所有界面操作的响应时间应小于1s</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30555">
                <a:tc rowSpan="2">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可靠性</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EC-Req-Reliability-01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dirty="0">
                          <a:solidFill>
                            <a:srgbClr val="000000"/>
                          </a:solidFill>
                          <a:latin typeface="Times New Roman" panose="02020603050405020304" pitchFamily="18" charset="0"/>
                          <a:cs typeface="Times New Roman" panose="02020603050405020304" pitchFamily="18" charset="0"/>
                        </a:rPr>
                        <a:t>软件系统每周7天、每天24小时可用；在机器人和网络无故障的前提下，系统正常运行时间的比例在95%以上</a:t>
                      </a:r>
                      <a:endPar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510540">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EC-Req-Reliability-02</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系统任何故障都不应导致用户已提交数据的丢失。发生故障后，系统需在10分钟内恢复正常使用</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707390">
                <a:tc rowSpan="2">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易用性</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EC-Req-EasyUse-01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dirty="0" err="1">
                          <a:solidFill>
                            <a:srgbClr val="000000"/>
                          </a:solidFill>
                          <a:latin typeface="Times New Roman" panose="02020603050405020304" pitchFamily="18" charset="0"/>
                          <a:cs typeface="Times New Roman" panose="02020603050405020304" pitchFamily="18" charset="0"/>
                        </a:rPr>
                        <a:t>老人只需通过语音方式与系统进行交互；家属、医生和管理人员通过操作手机App来使用本系统</a:t>
                      </a:r>
                      <a:endParaRPr lang="en-US" altLang="en-US" sz="1600" b="1" dirty="0">
                        <a:solidFill>
                          <a:srgbClr val="000000"/>
                        </a:solidFill>
                        <a:latin typeface="Times New Roman" panose="02020603050405020304" pitchFamily="18" charset="0"/>
                        <a:ea typeface="楷体" panose="02010609060101010101"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82625">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EC-Req-EasyUse-02</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用户无需专门培训只需通读安装手册即可完成安装</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511175">
                <a:tc rowSpan="2">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安全性</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认证需求EC-Req-Safety-Authentication-01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dirty="0" err="1">
                          <a:solidFill>
                            <a:srgbClr val="000000"/>
                          </a:solidFill>
                          <a:latin typeface="Times New Roman" panose="02020603050405020304" pitchFamily="18" charset="0"/>
                          <a:cs typeface="Times New Roman" panose="02020603050405020304" pitchFamily="18" charset="0"/>
                        </a:rPr>
                        <a:t>所有用户</a:t>
                      </a:r>
                      <a:r>
                        <a:rPr lang="en-US" sz="1600" b="1" dirty="0" err="1">
                          <a:solidFill>
                            <a:srgbClr val="000000"/>
                          </a:solidFill>
                          <a:latin typeface="楷体" panose="02010609060101010101" charset="-122"/>
                          <a:ea typeface="楷体" panose="02010609060101010101" charset="-122"/>
                          <a:cs typeface="楷体" panose="02010609060101010101" charset="-122"/>
                        </a:rPr>
                        <a:t>（包括家属和医生）</a:t>
                      </a:r>
                      <a:r>
                        <a:rPr lang="en-US" sz="1600" b="1" dirty="0" err="1">
                          <a:solidFill>
                            <a:srgbClr val="000000"/>
                          </a:solidFill>
                          <a:latin typeface="Times New Roman" panose="02020603050405020304" pitchFamily="18" charset="0"/>
                          <a:cs typeface="Times New Roman" panose="02020603050405020304" pitchFamily="18" charset="0"/>
                        </a:rPr>
                        <a:t>均需通过用户名、密码相结合的方式经系统验证通过后方可使用本软件</a:t>
                      </a:r>
                      <a:r>
                        <a:rPr lang="en-US" sz="1600" b="1" dirty="0" err="1">
                          <a:solidFill>
                            <a:srgbClr val="000000"/>
                          </a:solidFill>
                          <a:latin typeface="楷体" panose="02010609060101010101" charset="-122"/>
                          <a:ea typeface="楷体" panose="02010609060101010101" charset="-122"/>
                          <a:cs typeface="楷体" panose="02010609060101010101" charset="-122"/>
                        </a:rPr>
                        <a:t>系统</a:t>
                      </a:r>
                      <a:endParaRPr lang="en-US" altLang="en-US" sz="1600" b="1" dirty="0">
                        <a:solidFill>
                          <a:srgbClr val="000000"/>
                        </a:solidFill>
                        <a:latin typeface="楷体" panose="02010609060101010101" charset="-122"/>
                        <a:ea typeface="楷体" panose="02010609060101010101" charset="-122"/>
                        <a:cs typeface="楷体" panose="02010609060101010101" charset="-122"/>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62940">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权限控制需求EC-Req-Safety-Authorization-001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医护人员只能在</a:t>
                      </a:r>
                      <a:r>
                        <a:rPr lang="en-US" sz="1600" b="1">
                          <a:solidFill>
                            <a:srgbClr val="000000"/>
                          </a:solidFill>
                          <a:latin typeface="楷体" panose="02010609060101010101" charset="-122"/>
                          <a:ea typeface="楷体" panose="02010609060101010101" charset="-122"/>
                          <a:cs typeface="楷体" panose="02010609060101010101" charset="-122"/>
                        </a:rPr>
                        <a:t>老人处于</a:t>
                      </a:r>
                      <a:r>
                        <a:rPr lang="en-US" sz="1600" b="1">
                          <a:solidFill>
                            <a:srgbClr val="000000"/>
                          </a:solidFill>
                          <a:latin typeface="Times New Roman" panose="02020603050405020304" pitchFamily="18" charset="0"/>
                          <a:cs typeface="Times New Roman" panose="02020603050405020304" pitchFamily="18" charset="0"/>
                        </a:rPr>
                        <a:t>紧急</a:t>
                      </a:r>
                      <a:r>
                        <a:rPr lang="en-US" sz="1600" b="1">
                          <a:solidFill>
                            <a:srgbClr val="000000"/>
                          </a:solidFill>
                          <a:latin typeface="楷体" panose="02010609060101010101" charset="-122"/>
                          <a:ea typeface="楷体" panose="02010609060101010101" charset="-122"/>
                          <a:cs typeface="楷体" panose="02010609060101010101" charset="-122"/>
                        </a:rPr>
                        <a:t>状况、需要求助</a:t>
                      </a:r>
                      <a:r>
                        <a:rPr lang="en-US" sz="1600" b="1">
                          <a:solidFill>
                            <a:srgbClr val="000000"/>
                          </a:solidFill>
                          <a:latin typeface="Times New Roman" panose="02020603050405020304" pitchFamily="18" charset="0"/>
                          <a:cs typeface="Times New Roman" panose="02020603050405020304" pitchFamily="18" charset="0"/>
                        </a:rPr>
                        <a:t>时</a:t>
                      </a:r>
                      <a:r>
                        <a:rPr lang="en-US" sz="1600" b="1">
                          <a:solidFill>
                            <a:srgbClr val="000000"/>
                          </a:solidFill>
                          <a:latin typeface="楷体" panose="02010609060101010101" charset="-122"/>
                          <a:ea typeface="楷体" panose="02010609060101010101" charset="-122"/>
                          <a:cs typeface="楷体" panose="02010609060101010101" charset="-122"/>
                        </a:rPr>
                        <a:t>可</a:t>
                      </a:r>
                      <a:r>
                        <a:rPr lang="en-US" sz="1600" b="1">
                          <a:solidFill>
                            <a:srgbClr val="000000"/>
                          </a:solidFill>
                          <a:latin typeface="Times New Roman" panose="02020603050405020304" pitchFamily="18" charset="0"/>
                          <a:cs typeface="Times New Roman" panose="02020603050405020304" pitchFamily="18" charset="0"/>
                        </a:rPr>
                        <a:t>控制机器人查看老人的状况，家属可以在任何时候查看老人的所有信息</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510540">
                <a:tc rowSpan="2">
                  <a:txBody>
                    <a:bodyPr/>
                    <a:lstStyle/>
                    <a:p>
                      <a:pPr indent="0" algn="ctr">
                        <a:buNone/>
                      </a:pPr>
                      <a:r>
                        <a:rPr lang="en-US" sz="1600" b="1">
                          <a:solidFill>
                            <a:srgbClr val="000000"/>
                          </a:solidFill>
                          <a:latin typeface="Times New Roman" panose="02020603050405020304" pitchFamily="18" charset="0"/>
                          <a:cs typeface="Times New Roman" panose="02020603050405020304" pitchFamily="18" charset="0"/>
                        </a:rPr>
                        <a:t>运行环境约束</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客户端EC-Req-Env-Client-001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客户端APP运行在Android 4.4及以上版本</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r h="682625">
                <a:tc v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600" b="1">
                          <a:solidFill>
                            <a:srgbClr val="000000"/>
                          </a:solidFill>
                          <a:latin typeface="Times New Roman" panose="02020603050405020304" pitchFamily="18" charset="0"/>
                          <a:cs typeface="Times New Roman" panose="02020603050405020304" pitchFamily="18" charset="0"/>
                        </a:rPr>
                        <a:t>服务器端EC-Req-Env-Server-001</a:t>
                      </a:r>
                      <a:endParaRPr lang="en-US" altLang="en-US" sz="1600" b="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buNone/>
                      </a:pPr>
                      <a:r>
                        <a:rPr lang="en-US" sz="1600" b="1" dirty="0" err="1">
                          <a:solidFill>
                            <a:srgbClr val="000000"/>
                          </a:solidFill>
                          <a:latin typeface="Times New Roman" panose="02020603050405020304" pitchFamily="18" charset="0"/>
                          <a:cs typeface="Times New Roman" panose="02020603050405020304" pitchFamily="18" charset="0"/>
                        </a:rPr>
                        <a:t>服务器端的软件运行在Ubuntu</a:t>
                      </a:r>
                      <a:r>
                        <a:rPr lang="en-US" sz="1600" b="1" dirty="0">
                          <a:solidFill>
                            <a:srgbClr val="000000"/>
                          </a:solidFill>
                          <a:latin typeface="Times New Roman" panose="02020603050405020304" pitchFamily="18" charset="0"/>
                          <a:cs typeface="Times New Roman" panose="02020603050405020304" pitchFamily="18" charset="0"/>
                        </a:rPr>
                        <a:t> 14.04及以上版本；本软件运行时占用的内存空间不得超过128MB</a:t>
                      </a:r>
                      <a:endParaRPr lang="en-US" alt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借助</a:t>
            </a:r>
            <a:r>
              <a:rPr lang="zh-CN" altLang="zh-CN" dirty="0"/>
              <a:t>互联网大众</a:t>
            </a:r>
            <a:r>
              <a:rPr lang="zh-CN" altLang="en-US" dirty="0"/>
              <a:t>来构思软件需求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“三人行必有我师焉，三个臭皮匠顶上一个诸葛亮”</a:t>
            </a:r>
            <a:endParaRPr lang="en-US" altLang="zh-CN" dirty="0"/>
          </a:p>
          <a:p>
            <a:endParaRPr lang="en-US" altLang="zh-CN" dirty="0"/>
          </a:p>
          <a:p>
            <a:r>
              <a:rPr lang="zh-CN" altLang="zh-CN" dirty="0"/>
              <a:t>利用开源社区中的开发者大众来推动需求构思，获得多样化和有新意的软件需求</a:t>
            </a:r>
            <a:endParaRPr lang="en-US" altLang="zh-CN" dirty="0"/>
          </a:p>
          <a:p>
            <a:endParaRPr lang="zh-CN" alt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合法的软件需求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并非软件利益相关方提出的每项期望和要求都是软件需求</a:t>
            </a:r>
            <a:endParaRPr lang="en-US" altLang="zh-CN" dirty="0"/>
          </a:p>
          <a:p>
            <a:pPr lvl="1"/>
            <a:r>
              <a:rPr lang="zh-CN" altLang="zh-CN" dirty="0"/>
              <a:t>如果他们提出的要求与软件及其欲解决的问题无关、没有实际的意义和价值、或者不存在技术等方面的可行性，那么这些要求不应成为软件需求</a:t>
            </a:r>
            <a:endParaRPr lang="en-US" altLang="zh-CN" dirty="0"/>
          </a:p>
          <a:p>
            <a:pPr lvl="1"/>
            <a:endParaRPr lang="en-US" altLang="zh-CN" dirty="0"/>
          </a:p>
          <a:p>
            <a:r>
              <a:rPr lang="zh-CN" altLang="en-US" dirty="0"/>
              <a:t>软件需求工程师</a:t>
            </a:r>
            <a:r>
              <a:rPr lang="zh-CN" altLang="zh-CN" dirty="0"/>
              <a:t>要有一双“火眼睛”，能够</a:t>
            </a:r>
            <a:r>
              <a:rPr lang="zh-CN" altLang="zh-CN" dirty="0">
                <a:solidFill>
                  <a:srgbClr val="C00000"/>
                </a:solidFill>
              </a:rPr>
              <a:t>鉴别</a:t>
            </a:r>
            <a:r>
              <a:rPr lang="zh-CN" altLang="en-US" dirty="0">
                <a:solidFill>
                  <a:srgbClr val="C00000"/>
                </a:solidFill>
              </a:rPr>
              <a:t>和</a:t>
            </a:r>
            <a:r>
              <a:rPr lang="zh-CN" altLang="zh-CN" dirty="0">
                <a:solidFill>
                  <a:srgbClr val="C00000"/>
                </a:solidFill>
              </a:rPr>
              <a:t>发现</a:t>
            </a:r>
            <a:r>
              <a:rPr lang="zh-CN" altLang="zh-CN" dirty="0"/>
              <a:t>真正有意义和有价值的重要软件需求</a:t>
            </a:r>
            <a:endParaRPr lang="zh-CN" altLang="en-US"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sym typeface="+mn-ea"/>
              </a:rPr>
              <a:t>课程实践创意示例</a:t>
            </a:r>
            <a:r>
              <a:rPr lang="en-US" altLang="zh-CN" dirty="0">
                <a:sym typeface="+mn-ea"/>
              </a:rPr>
              <a:t>1</a:t>
            </a:r>
            <a:r>
              <a:rPr lang="zh-CN" altLang="en-US" dirty="0">
                <a:sym typeface="+mn-ea"/>
              </a:rPr>
              <a:t>：</a:t>
            </a:r>
            <a:r>
              <a:rPr lang="zh-CN" altLang="en-US" dirty="0"/>
              <a:t>无人值守图书馆</a:t>
            </a:r>
            <a:endParaRPr lang="zh-CN" altLang="en-US" dirty="0"/>
          </a:p>
        </p:txBody>
      </p:sp>
      <p:sp>
        <p:nvSpPr>
          <p:cNvPr id="12" name="内容占位符 11"/>
          <p:cNvSpPr>
            <a:spLocks noGrp="1"/>
          </p:cNvSpPr>
          <p:nvPr>
            <p:ph idx="1"/>
          </p:nvPr>
        </p:nvSpPr>
        <p:spPr/>
        <p:txBody>
          <a:bodyPr/>
          <a:lstStyle/>
          <a:p>
            <a:r>
              <a:rPr lang="zh-CN" altLang="en-US" dirty="0"/>
              <a:t>问题</a:t>
            </a:r>
            <a:endParaRPr lang="en-US" altLang="zh-CN" dirty="0"/>
          </a:p>
          <a:p>
            <a:pPr lvl="1"/>
            <a:r>
              <a:rPr lang="zh-CN" altLang="en-US" dirty="0"/>
              <a:t>找寻图书困难</a:t>
            </a:r>
            <a:endParaRPr lang="en-US" altLang="zh-CN" dirty="0"/>
          </a:p>
          <a:p>
            <a:endParaRPr lang="en-US" altLang="zh-CN" dirty="0"/>
          </a:p>
          <a:p>
            <a:r>
              <a:rPr lang="zh-CN" altLang="en-US" dirty="0"/>
              <a:t>创意</a:t>
            </a:r>
            <a:endParaRPr lang="en-US" altLang="zh-CN" dirty="0"/>
          </a:p>
          <a:p>
            <a:pPr lvl="1"/>
            <a:r>
              <a:rPr lang="zh-CN" altLang="en-US" dirty="0"/>
              <a:t>线上借阅</a:t>
            </a:r>
            <a:endParaRPr lang="en-US" altLang="zh-CN" dirty="0"/>
          </a:p>
          <a:p>
            <a:pPr lvl="1"/>
            <a:r>
              <a:rPr lang="zh-CN" altLang="en-US" dirty="0"/>
              <a:t>线下机器人获取</a:t>
            </a:r>
            <a:endParaRPr lang="en-US" altLang="zh-CN" dirty="0"/>
          </a:p>
          <a:p>
            <a:pPr lvl="1"/>
            <a:r>
              <a:rPr lang="zh-CN" altLang="en-US" dirty="0"/>
              <a:t>自动找寻</a:t>
            </a:r>
            <a:endParaRPr lang="en-US" altLang="zh-CN" dirty="0"/>
          </a:p>
        </p:txBody>
      </p:sp>
      <p:sp>
        <p:nvSpPr>
          <p:cNvPr id="3" name="日期占位符 2"/>
          <p:cNvSpPr>
            <a:spLocks noGrp="1"/>
          </p:cNvSpPr>
          <p:nvPr>
            <p:ph type="dt" sz="half" idx="4294967295"/>
          </p:nvPr>
        </p:nvSpPr>
        <p:spPr>
          <a:xfrm>
            <a:off x="10271125" y="6408738"/>
            <a:ext cx="1919288" cy="365125"/>
          </a:xfrm>
          <a:prstGeom prst="rect">
            <a:avLst/>
          </a:prstGeom>
        </p:spPr>
        <p:txBody>
          <a:bodyPr vert="horz" anchor="b"/>
          <a:lstStyle>
            <a:defPPr>
              <a:defRPr lang="en-US"/>
            </a:defPPr>
            <a:lvl1pPr algn="l" rtl="0" eaLnBrk="1" fontAlgn="base" latinLnBrk="0" hangingPunct="1">
              <a:spcBef>
                <a:spcPct val="0"/>
              </a:spcBef>
              <a:spcAft>
                <a:spcPct val="0"/>
              </a:spcAft>
              <a:defRPr kumimoji="0" sz="10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a:t>©Copyright Xinjun Mao</a:t>
            </a:r>
            <a:endParaRPr lang="en-US" altLang="zh-CN"/>
          </a:p>
        </p:txBody>
      </p:sp>
      <p:sp>
        <p:nvSpPr>
          <p:cNvPr id="4" name="灯片编号占位符 3"/>
          <p:cNvSpPr>
            <a:spLocks noGrp="1"/>
          </p:cNvSpPr>
          <p:nvPr>
            <p:ph type="sldNum" sz="quarter" idx="4294967295"/>
          </p:nvPr>
        </p:nvSpPr>
        <p:spPr>
          <a:xfrm>
            <a:off x="11823700" y="6408738"/>
            <a:ext cx="366713" cy="365125"/>
          </a:xfrm>
          <a:prstGeom prst="rect">
            <a:avLst/>
          </a:prstGeom>
        </p:spPr>
        <p:txBody>
          <a:bodyPr vert="horz" anchor="b"/>
          <a:lstStyle>
            <a:defPPr>
              <a:defRPr lang="en-US"/>
            </a:defPPr>
            <a:lvl1pPr algn="r" rtl="0" eaLnBrk="1" fontAlgn="base" latinLnBrk="0" hangingPunct="1">
              <a:spcBef>
                <a:spcPct val="0"/>
              </a:spcBef>
              <a:spcAft>
                <a:spcPct val="0"/>
              </a:spcAft>
              <a:defRPr kumimoji="0" sz="1000" b="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65F0B0DD-52FB-4A53-B2C2-7CDC1F2E492C}" type="slidenum">
              <a:rPr lang="zh-CN" altLang="en-US" smtClean="0"/>
            </a:fld>
            <a:endParaRPr lang="en-US" altLang="zh-CN"/>
          </a:p>
        </p:txBody>
      </p:sp>
      <p:pic>
        <p:nvPicPr>
          <p:cNvPr id="13" name="内容占位符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12740" y="813041"/>
            <a:ext cx="2194316" cy="5481571"/>
          </a:xfrm>
          <a:prstGeom prst="rect">
            <a:avLst/>
          </a:prstGeom>
        </p:spPr>
      </p:pic>
      <p:pic>
        <p:nvPicPr>
          <p:cNvPr id="15" name="图片 14"/>
          <p:cNvPicPr/>
          <p:nvPr/>
        </p:nvPicPr>
        <p:blipFill>
          <a:blip r:embed="rId2"/>
          <a:srcRect l="13472" r="13472"/>
          <a:stretch>
            <a:fillRect/>
          </a:stretch>
        </p:blipFill>
        <p:spPr>
          <a:xfrm>
            <a:off x="4906144" y="1234515"/>
            <a:ext cx="1577591" cy="1643721"/>
          </a:xfrm>
          <a:prstGeom prst="roundRect">
            <a:avLst/>
          </a:prstGeom>
        </p:spPr>
      </p:pic>
      <p:sp>
        <p:nvSpPr>
          <p:cNvPr id="17" name="文本框 11"/>
          <p:cNvSpPr txBox="1">
            <a:spLocks noChangeArrowheads="1"/>
          </p:cNvSpPr>
          <p:nvPr/>
        </p:nvSpPr>
        <p:spPr bwMode="auto">
          <a:xfrm>
            <a:off x="4781208" y="3091728"/>
            <a:ext cx="20700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buFont typeface="Arial" panose="020B0604020202020204" pitchFamily="34" charset="0"/>
              <a:defRPr>
                <a:solidFill>
                  <a:srgbClr val="C00000"/>
                </a:solidFill>
                <a:latin typeface="微软雅黑" panose="020B0503020204020204" charset="-122"/>
                <a:ea typeface="微软雅黑" panose="020B0503020204020204" charset="-122"/>
              </a:defRPr>
            </a:lvl1pPr>
            <a:lvl2pPr marL="45720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9144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371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18288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a:defRPr>
                <a:solidFill>
                  <a:schemeClr val="tx1"/>
                </a:solidFill>
                <a:latin typeface="Calibri" panose="020F0502020204030204" pitchFamily="34" charset="0"/>
                <a:ea typeface="宋体" panose="02010600030101010101" pitchFamily="2" charset="-122"/>
              </a:defRPr>
            </a:lvl6pPr>
            <a:lvl7pPr>
              <a:defRPr>
                <a:solidFill>
                  <a:schemeClr val="tx1"/>
                </a:solidFill>
                <a:latin typeface="Calibri" panose="020F0502020204030204" pitchFamily="34" charset="0"/>
                <a:ea typeface="宋体" panose="02010600030101010101" pitchFamily="2" charset="-122"/>
              </a:defRPr>
            </a:lvl7pPr>
            <a:lvl8pPr>
              <a:defRPr>
                <a:solidFill>
                  <a:schemeClr val="tx1"/>
                </a:solidFill>
                <a:latin typeface="Calibri" panose="020F0502020204030204" pitchFamily="34" charset="0"/>
                <a:ea typeface="宋体" panose="02010600030101010101" pitchFamily="2" charset="-122"/>
              </a:defRPr>
            </a:lvl8pPr>
            <a:lvl9pPr>
              <a:defRPr>
                <a:solidFill>
                  <a:schemeClr val="tx1"/>
                </a:solidFill>
                <a:latin typeface="Calibri" panose="020F0502020204030204" pitchFamily="34" charset="0"/>
                <a:ea typeface="宋体" panose="02010600030101010101" pitchFamily="2" charset="-122"/>
              </a:defRPr>
            </a:lvl9pPr>
          </a:lstStyle>
          <a:p>
            <a:r>
              <a:rPr lang="zh-CN" altLang="en-US" dirty="0">
                <a:hlinkClick r:id="" action="ppaction://hlinkshowjump?jump=nextslide"/>
              </a:rPr>
              <a:t>线上基于智能终端的借阅</a:t>
            </a:r>
            <a:endParaRPr lang="zh-CN" altLang="en-US" dirty="0">
              <a:hlinkClick r:id="" action="ppaction://hlinkshowjump?jump=nextslide"/>
            </a:endParaRPr>
          </a:p>
        </p:txBody>
      </p:sp>
      <p:sp>
        <p:nvSpPr>
          <p:cNvPr id="18" name="文本框 11"/>
          <p:cNvSpPr txBox="1">
            <a:spLocks noChangeArrowheads="1"/>
          </p:cNvSpPr>
          <p:nvPr/>
        </p:nvSpPr>
        <p:spPr bwMode="auto">
          <a:xfrm>
            <a:off x="7706524" y="3126255"/>
            <a:ext cx="18722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0" hangingPunct="0"/>
            <a:r>
              <a:rPr lang="zh-CN" altLang="en-US" dirty="0">
                <a:solidFill>
                  <a:srgbClr val="C00000"/>
                </a:solidFill>
                <a:latin typeface="微软雅黑" panose="020B0503020204020204" charset="-122"/>
                <a:ea typeface="微软雅黑" panose="020B0503020204020204" charset="-122"/>
                <a:hlinkClick r:id="" action="ppaction://hlinkshowjump?jump=nextslide"/>
              </a:rPr>
              <a:t>线下基于机器人的服务</a:t>
            </a:r>
            <a:endParaRPr lang="zh-CN" altLang="en-US" dirty="0">
              <a:solidFill>
                <a:srgbClr val="C00000"/>
              </a:solidFill>
              <a:latin typeface="微软雅黑" panose="020B0503020204020204" charset="-122"/>
              <a:ea typeface="微软雅黑" panose="020B0503020204020204" charset="-122"/>
              <a:hlinkClick r:id="" action="ppaction://hlinkshowjump?jump=nextslide"/>
            </a:endParaRPr>
          </a:p>
        </p:txBody>
      </p:sp>
      <p:pic>
        <p:nvPicPr>
          <p:cNvPr id="19" name="图片 18"/>
          <p:cNvPicPr>
            <a:picLocks noChangeAspect="1"/>
          </p:cNvPicPr>
          <p:nvPr/>
        </p:nvPicPr>
        <p:blipFill>
          <a:blip r:embed="rId3"/>
          <a:srcRect t="1604" b="1604"/>
          <a:stretch>
            <a:fillRect/>
          </a:stretch>
        </p:blipFill>
        <p:spPr>
          <a:xfrm>
            <a:off x="7751390" y="1261017"/>
            <a:ext cx="1643721" cy="1643721"/>
          </a:xfrm>
          <a:prstGeom prst="round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4"/>
          <a:stretch>
            <a:fillRect/>
          </a:stretch>
        </p:blipFill>
        <p:spPr>
          <a:xfrm>
            <a:off x="4841012" y="4146602"/>
            <a:ext cx="4202479" cy="2304681"/>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r>
              <a:rPr lang="zh-CN" altLang="en-US" dirty="0">
                <a:sym typeface="+mn-ea"/>
              </a:rPr>
              <a:t>课程实践创意示例</a:t>
            </a:r>
            <a:r>
              <a:rPr lang="en-US" altLang="zh-CN" dirty="0">
                <a:sym typeface="+mn-ea"/>
              </a:rPr>
              <a:t>2</a:t>
            </a:r>
            <a:r>
              <a:rPr lang="zh-CN" altLang="en-US" dirty="0">
                <a:sym typeface="+mn-ea"/>
              </a:rPr>
              <a:t>：</a:t>
            </a:r>
            <a:r>
              <a:rPr lang="zh-CN" altLang="en-US" dirty="0"/>
              <a:t>多无人机联合搜寻软件系统</a:t>
            </a:r>
            <a:endParaRPr lang="zh-CN" altLang="en-US" dirty="0"/>
          </a:p>
        </p:txBody>
      </p:sp>
      <p:sp>
        <p:nvSpPr>
          <p:cNvPr id="2" name="内容占位符 1"/>
          <p:cNvSpPr>
            <a:spLocks noGrp="1"/>
          </p:cNvSpPr>
          <p:nvPr>
            <p:ph idx="1"/>
          </p:nvPr>
        </p:nvSpPr>
        <p:spPr/>
        <p:txBody>
          <a:bodyPr/>
          <a:lstStyle/>
          <a:p>
            <a:r>
              <a:rPr lang="zh-CN" altLang="en-US" dirty="0"/>
              <a:t>问题</a:t>
            </a:r>
            <a:endParaRPr lang="en-US" altLang="zh-CN" dirty="0"/>
          </a:p>
          <a:p>
            <a:pPr lvl="1"/>
            <a:r>
              <a:rPr lang="zh-CN" altLang="en-US" dirty="0"/>
              <a:t>快速定位被埋人员</a:t>
            </a:r>
            <a:endParaRPr lang="en-US" altLang="zh-CN" dirty="0"/>
          </a:p>
          <a:p>
            <a:pPr lvl="1"/>
            <a:endParaRPr lang="en-US" altLang="zh-CN" dirty="0"/>
          </a:p>
          <a:p>
            <a:r>
              <a:rPr lang="zh-CN" altLang="en-US" dirty="0"/>
              <a:t>创意</a:t>
            </a:r>
            <a:endParaRPr lang="en-US" altLang="zh-CN" dirty="0"/>
          </a:p>
          <a:p>
            <a:pPr lvl="1"/>
            <a:r>
              <a:rPr lang="zh-CN" altLang="en-US" dirty="0"/>
              <a:t>借助手机定位</a:t>
            </a:r>
            <a:endParaRPr lang="en-US" altLang="zh-CN" dirty="0"/>
          </a:p>
          <a:p>
            <a:pPr lvl="1"/>
            <a:r>
              <a:rPr lang="zh-CN" altLang="en-US" dirty="0"/>
              <a:t>采用无人机编队搜索</a:t>
            </a:r>
            <a:endParaRPr lang="en-US" altLang="zh-CN" dirty="0"/>
          </a:p>
          <a:p>
            <a:pPr lvl="1"/>
            <a:r>
              <a:rPr lang="zh-CN" altLang="en-US" dirty="0"/>
              <a:t>自动生成位置</a:t>
            </a:r>
            <a:endParaRPr lang="en-US" altLang="zh-CN" dirty="0"/>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03078" y="3412653"/>
            <a:ext cx="1817459" cy="157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0281" y="915737"/>
            <a:ext cx="2413739" cy="211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bwMode="auto">
          <a:xfrm>
            <a:off x="7525103" y="4277120"/>
            <a:ext cx="1554802" cy="2179198"/>
            <a:chOff x="3779912" y="1484784"/>
            <a:chExt cx="2736304" cy="4176464"/>
          </a:xfrm>
        </p:grpSpPr>
        <p:pic>
          <p:nvPicPr>
            <p:cNvPr id="13"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1484784"/>
              <a:ext cx="2736304"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组合 13"/>
            <p:cNvGrpSpPr/>
            <p:nvPr/>
          </p:nvGrpSpPr>
          <p:grpSpPr bwMode="auto">
            <a:xfrm>
              <a:off x="4716016" y="3284984"/>
              <a:ext cx="135632" cy="122400"/>
              <a:chOff x="4755600" y="3549600"/>
              <a:chExt cx="135632" cy="122400"/>
            </a:xfrm>
          </p:grpSpPr>
          <p:sp>
            <p:nvSpPr>
              <p:cNvPr id="24" name="椭圆 23"/>
              <p:cNvSpPr/>
              <p:nvPr/>
            </p:nvSpPr>
            <p:spPr>
              <a:xfrm>
                <a:off x="4788604" y="3571885"/>
                <a:ext cx="70508" cy="7247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p:cNvSpPr/>
              <p:nvPr/>
            </p:nvSpPr>
            <p:spPr>
              <a:xfrm>
                <a:off x="4755600" y="3549236"/>
                <a:ext cx="135015" cy="122305"/>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5" name="组合 14"/>
            <p:cNvGrpSpPr/>
            <p:nvPr/>
          </p:nvGrpSpPr>
          <p:grpSpPr bwMode="auto">
            <a:xfrm>
              <a:off x="4716016" y="4457745"/>
              <a:ext cx="135632" cy="122400"/>
              <a:chOff x="4755600" y="3549600"/>
              <a:chExt cx="135632" cy="122400"/>
            </a:xfrm>
          </p:grpSpPr>
          <p:sp>
            <p:nvSpPr>
              <p:cNvPr id="22" name="椭圆 21"/>
              <p:cNvSpPr/>
              <p:nvPr/>
            </p:nvSpPr>
            <p:spPr>
              <a:xfrm>
                <a:off x="4788604" y="3572339"/>
                <a:ext cx="70508" cy="7247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4755600" y="3549690"/>
                <a:ext cx="135015" cy="122304"/>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6" name="组合 15"/>
            <p:cNvGrpSpPr/>
            <p:nvPr/>
          </p:nvGrpSpPr>
          <p:grpSpPr bwMode="auto">
            <a:xfrm>
              <a:off x="5652120" y="3222004"/>
              <a:ext cx="135632" cy="122400"/>
              <a:chOff x="4755600" y="3549600"/>
              <a:chExt cx="135632" cy="122400"/>
            </a:xfrm>
          </p:grpSpPr>
          <p:sp>
            <p:nvSpPr>
              <p:cNvPr id="20" name="椭圆 19"/>
              <p:cNvSpPr/>
              <p:nvPr/>
            </p:nvSpPr>
            <p:spPr>
              <a:xfrm>
                <a:off x="4788604" y="3572957"/>
                <a:ext cx="70508" cy="72477"/>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a:xfrm>
                <a:off x="4755600" y="3550309"/>
                <a:ext cx="135015" cy="122304"/>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7" name="组合 16"/>
            <p:cNvGrpSpPr/>
            <p:nvPr/>
          </p:nvGrpSpPr>
          <p:grpSpPr bwMode="auto">
            <a:xfrm>
              <a:off x="5148064" y="3933056"/>
              <a:ext cx="135632" cy="122400"/>
              <a:chOff x="4755600" y="3549600"/>
              <a:chExt cx="135632" cy="122400"/>
            </a:xfrm>
          </p:grpSpPr>
          <p:sp>
            <p:nvSpPr>
              <p:cNvPr id="18" name="椭圆 17"/>
              <p:cNvSpPr/>
              <p:nvPr/>
            </p:nvSpPr>
            <p:spPr>
              <a:xfrm>
                <a:off x="4788604" y="3573083"/>
                <a:ext cx="70508" cy="72477"/>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p:cNvSpPr/>
              <p:nvPr/>
            </p:nvSpPr>
            <p:spPr>
              <a:xfrm>
                <a:off x="4755600" y="3548924"/>
                <a:ext cx="135015" cy="123814"/>
              </a:xfrm>
              <a:prstGeom prst="ellips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pic>
        <p:nvPicPr>
          <p:cNvPr id="2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1550" y="4627540"/>
            <a:ext cx="2872818" cy="183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a:blip r:embed="rId5"/>
          <a:stretch>
            <a:fillRect/>
          </a:stretch>
        </p:blipFill>
        <p:spPr>
          <a:xfrm>
            <a:off x="9602720" y="904396"/>
            <a:ext cx="2388988" cy="3327315"/>
          </a:xfrm>
          <a:prstGeom prst="rect">
            <a:avLst/>
          </a:prstGeom>
        </p:spPr>
      </p:pic>
      <p:grpSp>
        <p:nvGrpSpPr>
          <p:cNvPr id="31" name="组合 30"/>
          <p:cNvGrpSpPr/>
          <p:nvPr/>
        </p:nvGrpSpPr>
        <p:grpSpPr>
          <a:xfrm>
            <a:off x="4862848" y="5292644"/>
            <a:ext cx="2449930" cy="1018440"/>
            <a:chOff x="2699792" y="3992595"/>
            <a:chExt cx="2449930" cy="1018440"/>
          </a:xfrm>
        </p:grpSpPr>
        <p:pic>
          <p:nvPicPr>
            <p:cNvPr id="26" name="图片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130794"/>
              <a:ext cx="963272" cy="50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6450" y="3992595"/>
              <a:ext cx="963272" cy="50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6868" y="4510755"/>
              <a:ext cx="963272" cy="50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软件需求从何而来？</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软件开发的动机</a:t>
            </a:r>
            <a:endParaRPr lang="en-US" altLang="zh-CN" dirty="0">
              <a:solidFill>
                <a:srgbClr val="C00000"/>
              </a:solidFill>
            </a:endParaRPr>
          </a:p>
          <a:p>
            <a:pPr lvl="1"/>
            <a:r>
              <a:rPr lang="zh-CN" altLang="zh-CN" dirty="0"/>
              <a:t>解决特定行业和领域的问题</a:t>
            </a:r>
            <a:r>
              <a:rPr lang="zh-CN" altLang="en-US" dirty="0"/>
              <a:t>，体现意义和价值</a:t>
            </a:r>
            <a:endParaRPr lang="en-US" altLang="zh-CN" dirty="0"/>
          </a:p>
          <a:p>
            <a:pPr lvl="1"/>
            <a:r>
              <a:rPr lang="zh-CN" altLang="zh-CN" dirty="0"/>
              <a:t>“</a:t>
            </a:r>
            <a:r>
              <a:rPr lang="en-US" altLang="zh-CN" dirty="0" err="1"/>
              <a:t>MiNote</a:t>
            </a:r>
            <a:r>
              <a:rPr lang="zh-CN" altLang="zh-CN" dirty="0"/>
              <a:t>”是为了帮助用户编写和管理便签； “</a:t>
            </a:r>
            <a:r>
              <a:rPr lang="en-US" altLang="zh-CN" dirty="0"/>
              <a:t>12306</a:t>
            </a:r>
            <a:r>
              <a:rPr lang="zh-CN" altLang="zh-CN" dirty="0"/>
              <a:t>”是为了帮助旅客解决购买火车票费时费力的问题；“</a:t>
            </a:r>
            <a:r>
              <a:rPr lang="en-US" altLang="zh-CN" dirty="0" err="1"/>
              <a:t>ElderCarer</a:t>
            </a:r>
            <a:r>
              <a:rPr lang="zh-CN" altLang="zh-CN" dirty="0"/>
              <a:t>”是为了解决空巢老人在家无人看护的问题。</a:t>
            </a:r>
            <a:endParaRPr lang="en-US" altLang="zh-CN" dirty="0"/>
          </a:p>
          <a:p>
            <a:pPr lvl="1"/>
            <a:endParaRPr lang="zh-CN" altLang="zh-CN" dirty="0"/>
          </a:p>
          <a:p>
            <a:r>
              <a:rPr lang="zh-CN" altLang="zh-CN" dirty="0">
                <a:solidFill>
                  <a:srgbClr val="C00000"/>
                </a:solidFill>
              </a:rPr>
              <a:t>软件利益相关方</a:t>
            </a:r>
            <a:r>
              <a:rPr lang="zh-CN" altLang="en-US" dirty="0">
                <a:solidFill>
                  <a:srgbClr val="C00000"/>
                </a:solidFill>
              </a:rPr>
              <a:t>的诉求</a:t>
            </a:r>
            <a:endParaRPr lang="zh-CN" altLang="zh-CN" dirty="0">
              <a:solidFill>
                <a:srgbClr val="C00000"/>
              </a:solidFill>
            </a:endParaRPr>
          </a:p>
          <a:p>
            <a:pPr lvl="1"/>
            <a:r>
              <a:rPr lang="zh-CN" altLang="zh-CN" dirty="0"/>
              <a:t>软件系统的受益者，软件需求的提出者</a:t>
            </a:r>
            <a:endParaRPr lang="en-US" altLang="zh-CN" dirty="0"/>
          </a:p>
          <a:p>
            <a:pPr lvl="1"/>
            <a:r>
              <a:rPr lang="zh-CN" altLang="zh-CN" dirty="0"/>
              <a:t>利益相关方有哪些，他们会对软件提出什么样的期望和要求</a:t>
            </a:r>
            <a:endParaRPr lang="en-US" altLang="zh-CN" dirty="0"/>
          </a:p>
          <a:p>
            <a:pPr lvl="1"/>
            <a:r>
              <a:rPr lang="zh-CN" altLang="zh-CN" dirty="0"/>
              <a:t>“</a:t>
            </a:r>
            <a:r>
              <a:rPr lang="en-US" altLang="zh-CN" dirty="0"/>
              <a:t>12306</a:t>
            </a:r>
            <a:r>
              <a:rPr lang="zh-CN" altLang="zh-CN" dirty="0"/>
              <a:t>”</a:t>
            </a:r>
            <a:r>
              <a:rPr lang="zh-CN" altLang="en-US" dirty="0"/>
              <a:t>的利益相关者是旅客，</a:t>
            </a:r>
            <a:r>
              <a:rPr lang="zh-CN" altLang="zh-CN" dirty="0"/>
              <a:t>服务于旅客</a:t>
            </a:r>
            <a:r>
              <a:rPr lang="zh-CN" altLang="en-US" dirty="0"/>
              <a:t>的期望和要求</a:t>
            </a:r>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a:t>内容</a:t>
            </a:r>
            <a:endParaRPr lang="zh-CN" altLang="en-US" dirty="0"/>
          </a:p>
        </p:txBody>
      </p:sp>
      <p:sp>
        <p:nvSpPr>
          <p:cNvPr id="2" name="内容占位符 1"/>
          <p:cNvSpPr>
            <a:spLocks noGrp="1"/>
          </p:cNvSpPr>
          <p:nvPr>
            <p:ph idx="1"/>
          </p:nvPr>
        </p:nvSpPr>
        <p:spPr>
          <a:xfrm>
            <a:off x="539750" y="1125538"/>
            <a:ext cx="10920052" cy="5040312"/>
          </a:xfrm>
        </p:spPr>
        <p:txBody>
          <a:bodyPr>
            <a:normAutofit/>
          </a:bodyPr>
          <a:lstStyle/>
          <a:p>
            <a:pPr marL="514350" indent="-514350">
              <a:buFont typeface="+mj-lt"/>
              <a:buAutoNum type="arabicPeriod"/>
            </a:pPr>
            <a:r>
              <a:rPr lang="zh-CN" altLang="en-US" dirty="0">
                <a:solidFill>
                  <a:schemeClr val="bg1">
                    <a:lumMod val="85000"/>
                  </a:schemeClr>
                </a:solidFill>
              </a:rPr>
              <a:t>获取软件需求的方法</a:t>
            </a:r>
            <a:endParaRPr lang="en-US" altLang="zh-CN" dirty="0">
              <a:solidFill>
                <a:schemeClr val="bg1">
                  <a:lumMod val="85000"/>
                </a:schemeClr>
              </a:solidFill>
            </a:endParaRPr>
          </a:p>
          <a:p>
            <a:pPr lvl="1"/>
            <a:r>
              <a:rPr lang="zh-CN" altLang="en-US" dirty="0">
                <a:solidFill>
                  <a:schemeClr val="bg1">
                    <a:lumMod val="85000"/>
                  </a:schemeClr>
                </a:solidFill>
              </a:rPr>
              <a:t>软件需求的方式和过程</a:t>
            </a:r>
            <a:endParaRPr lang="zh-CN" altLang="en-US" dirty="0">
              <a:solidFill>
                <a:schemeClr val="bg1">
                  <a:lumMod val="85000"/>
                </a:schemeClr>
              </a:solidFill>
            </a:endParaRPr>
          </a:p>
          <a:p>
            <a:pPr marL="514350" lvl="0" indent="-514350">
              <a:buFont typeface="+mj-lt"/>
              <a:buAutoNum type="arabicPeriod"/>
            </a:pPr>
            <a:r>
              <a:rPr lang="zh-CN" altLang="en-US" dirty="0">
                <a:solidFill>
                  <a:schemeClr val="bg1">
                    <a:lumMod val="85000"/>
                  </a:schemeClr>
                </a:solidFill>
                <a:sym typeface="+mn-ea"/>
              </a:rPr>
              <a:t>明确问题及软件解决方案</a:t>
            </a:r>
            <a:endParaRPr lang="zh-CN" altLang="en-US" dirty="0">
              <a:solidFill>
                <a:schemeClr val="bg1">
                  <a:lumMod val="85000"/>
                </a:schemeClr>
              </a:solidFill>
              <a:sym typeface="+mn-ea"/>
            </a:endParaRPr>
          </a:p>
          <a:p>
            <a:pPr lvl="1"/>
            <a:r>
              <a:rPr lang="en-US" altLang="zh-CN" dirty="0">
                <a:solidFill>
                  <a:schemeClr val="bg1">
                    <a:lumMod val="85000"/>
                  </a:schemeClr>
                </a:solidFill>
              </a:rPr>
              <a:t>Problem</a:t>
            </a:r>
            <a:r>
              <a:rPr lang="zh-CN" altLang="en-US" dirty="0">
                <a:solidFill>
                  <a:schemeClr val="bg1">
                    <a:lumMod val="85000"/>
                  </a:schemeClr>
                </a:solidFill>
              </a:rPr>
              <a:t> </a:t>
            </a:r>
            <a:r>
              <a:rPr lang="en-US" altLang="zh-CN" dirty="0">
                <a:solidFill>
                  <a:schemeClr val="bg1">
                    <a:lumMod val="85000"/>
                  </a:schemeClr>
                </a:solidFill>
                <a:sym typeface="Wingdings" panose="05000000000000000000" pitchFamily="2" charset="2"/>
              </a:rPr>
              <a:t></a:t>
            </a:r>
            <a:r>
              <a:rPr lang="zh-CN" altLang="en-US" dirty="0">
                <a:solidFill>
                  <a:schemeClr val="bg1">
                    <a:lumMod val="85000"/>
                  </a:schemeClr>
                </a:solidFill>
                <a:sym typeface="Wingdings" panose="05000000000000000000" pitchFamily="2" charset="2"/>
              </a:rPr>
              <a:t> </a:t>
            </a:r>
            <a:r>
              <a:rPr lang="en-US" altLang="zh-CN" dirty="0">
                <a:solidFill>
                  <a:schemeClr val="bg1">
                    <a:lumMod val="85000"/>
                  </a:schemeClr>
                </a:solidFill>
                <a:sym typeface="Wingdings" panose="05000000000000000000" pitchFamily="2" charset="2"/>
              </a:rPr>
              <a:t>Software Solution</a:t>
            </a:r>
            <a:endParaRPr lang="zh-CN" altLang="en-US" dirty="0">
              <a:solidFill>
                <a:schemeClr val="bg1">
                  <a:lumMod val="85000"/>
                </a:schemeClr>
              </a:solidFill>
            </a:endParaRPr>
          </a:p>
          <a:p>
            <a:pPr marL="514350" lvl="0" indent="-514350">
              <a:buFont typeface="+mj-lt"/>
              <a:buAutoNum type="arabicPeriod"/>
            </a:pPr>
            <a:r>
              <a:rPr lang="zh-CN" altLang="en-US" dirty="0">
                <a:solidFill>
                  <a:schemeClr val="bg1">
                    <a:lumMod val="85000"/>
                  </a:schemeClr>
                </a:solidFill>
              </a:rPr>
              <a:t>导出和构思软件需求</a:t>
            </a:r>
            <a:endParaRPr lang="zh-CN" altLang="en-US" dirty="0">
              <a:solidFill>
                <a:schemeClr val="bg1">
                  <a:lumMod val="85000"/>
                </a:schemeClr>
              </a:solidFill>
            </a:endParaRPr>
          </a:p>
          <a:p>
            <a:pPr lvl="1"/>
            <a:r>
              <a:rPr lang="zh-CN" altLang="en-US" dirty="0">
                <a:solidFill>
                  <a:schemeClr val="bg1">
                    <a:lumMod val="85000"/>
                  </a:schemeClr>
                </a:solidFill>
              </a:rPr>
              <a:t>如何从利益相关方导出和构思软件需求</a:t>
            </a:r>
            <a:endParaRPr lang="en-US" altLang="zh-CN" dirty="0">
              <a:solidFill>
                <a:schemeClr val="bg1">
                  <a:lumMod val="85000"/>
                </a:schemeClr>
              </a:solidFill>
            </a:endParaRPr>
          </a:p>
          <a:p>
            <a:pPr marL="514350" indent="-514350">
              <a:buFont typeface="+mj-lt"/>
              <a:buAutoNum type="arabicPeriod"/>
            </a:pPr>
            <a:r>
              <a:rPr lang="zh-CN" altLang="en-US" dirty="0">
                <a:solidFill>
                  <a:srgbClr val="C00000"/>
                </a:solidFill>
              </a:rPr>
              <a:t>描述初步的软件需求</a:t>
            </a:r>
            <a:endParaRPr lang="en-US" altLang="zh-CN" dirty="0">
              <a:solidFill>
                <a:srgbClr val="C00000"/>
              </a:solidFill>
            </a:endParaRPr>
          </a:p>
          <a:p>
            <a:pPr lvl="1"/>
            <a:r>
              <a:rPr lang="zh-CN" altLang="en-US" dirty="0">
                <a:solidFill>
                  <a:srgbClr val="C00000"/>
                </a:solidFill>
              </a:rPr>
              <a:t>自然语言描述和可视化建模</a:t>
            </a:r>
            <a:endParaRPr lang="en-US" altLang="zh-CN" dirty="0">
              <a:solidFill>
                <a:srgbClr val="C00000"/>
              </a:solidFill>
            </a:endParaRPr>
          </a:p>
          <a:p>
            <a:pPr marL="514350" indent="-514350">
              <a:buFont typeface="+mj-lt"/>
              <a:buAutoNum type="arabicPeriod"/>
            </a:pPr>
            <a:r>
              <a:rPr lang="zh-CN" altLang="zh-CN" dirty="0"/>
              <a:t>确认和验证初步软件需求</a:t>
            </a:r>
            <a:endParaRPr lang="zh-CN" altLang="en-US" dirty="0"/>
          </a:p>
        </p:txBody>
      </p:sp>
      <p:pic>
        <p:nvPicPr>
          <p:cNvPr id="7" name="Picture 2" descr="C:\Program Files\Microsoft Office\MEDIA\CAGCAT10\j0233018.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582" y="2492895"/>
            <a:ext cx="1800200" cy="182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4.1 </a:t>
            </a:r>
            <a:r>
              <a:rPr lang="zh-CN" altLang="zh-CN" dirty="0"/>
              <a:t>描述初步软件需求</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en-US" dirty="0"/>
              <a:t>初步的软件需求</a:t>
            </a:r>
            <a:endParaRPr lang="en-US" altLang="zh-CN" dirty="0"/>
          </a:p>
          <a:p>
            <a:pPr lvl="1"/>
            <a:r>
              <a:rPr lang="zh-CN" altLang="zh-CN" dirty="0"/>
              <a:t>之所以称之为是</a:t>
            </a:r>
            <a:r>
              <a:rPr lang="zh-CN" altLang="zh-CN" b="1" dirty="0">
                <a:solidFill>
                  <a:srgbClr val="C00000"/>
                </a:solidFill>
              </a:rPr>
              <a:t>初步的</a:t>
            </a:r>
            <a:r>
              <a:rPr lang="zh-CN" altLang="zh-CN" dirty="0"/>
              <a:t>，是因为这些软件需求还很粗略，只是一个初步的需求轮廓，不够具体和详尽，可能有遗漏，会存在不一致和相冲突等问题，后续还需要对其开展进一步的精化和分析</a:t>
            </a:r>
            <a:endParaRPr lang="en-US" altLang="zh-CN" dirty="0"/>
          </a:p>
          <a:p>
            <a:pPr lvl="1"/>
            <a:endParaRPr lang="en-US" altLang="zh-CN" dirty="0"/>
          </a:p>
          <a:p>
            <a:r>
              <a:rPr lang="zh-CN" altLang="en-US" dirty="0"/>
              <a:t>描述需求</a:t>
            </a:r>
            <a:endParaRPr lang="en-US" altLang="zh-CN" dirty="0"/>
          </a:p>
          <a:p>
            <a:pPr lvl="1"/>
            <a:r>
              <a:rPr lang="zh-CN" altLang="zh-CN" dirty="0"/>
              <a:t>记录下来、描述清楚，形成相关的软件文档，以便于不同人员（如需求工程师、用户、客户等）之间的交流和讨论，及时发现需求理解上存在的偏差，支持后续的需求分析工作</a:t>
            </a:r>
            <a:endParaRPr lang="zh-CN" altLang="en-US" dirty="0"/>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a:t>
            </a:r>
            <a:r>
              <a:rPr lang="en-US" altLang="zh-CN" dirty="0"/>
              <a:t>1</a:t>
            </a:r>
            <a:r>
              <a:rPr lang="zh-CN" altLang="en-US" dirty="0"/>
              <a:t>）</a:t>
            </a:r>
            <a:r>
              <a:rPr lang="zh-CN" altLang="zh-CN" dirty="0"/>
              <a:t>自然语言描述</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自然语言是最为常用的需求描述手段</a:t>
            </a:r>
            <a:endParaRPr lang="en-US" altLang="zh-CN" dirty="0"/>
          </a:p>
          <a:p>
            <a:pPr lvl="1"/>
            <a:r>
              <a:rPr lang="zh-CN" altLang="en-US" dirty="0"/>
              <a:t>描述</a:t>
            </a:r>
            <a:r>
              <a:rPr lang="zh-CN" altLang="zh-CN" dirty="0"/>
              <a:t>软件的</a:t>
            </a:r>
            <a:r>
              <a:rPr lang="zh-CN" altLang="zh-CN" b="1" dirty="0">
                <a:solidFill>
                  <a:srgbClr val="C00000"/>
                </a:solidFill>
              </a:rPr>
              <a:t>功能性需求、质量需求和开发约束需求</a:t>
            </a:r>
            <a:r>
              <a:rPr lang="zh-CN" altLang="zh-CN" dirty="0"/>
              <a:t>等</a:t>
            </a:r>
            <a:endParaRPr lang="en-US" altLang="zh-CN" dirty="0"/>
          </a:p>
          <a:p>
            <a:pPr lvl="1"/>
            <a:r>
              <a:rPr lang="zh-CN" altLang="zh-CN" dirty="0"/>
              <a:t>详细刻画需求的具体内容和细节</a:t>
            </a:r>
            <a:endParaRPr lang="en-US" altLang="zh-CN" dirty="0"/>
          </a:p>
          <a:p>
            <a:pPr lvl="1"/>
            <a:r>
              <a:rPr lang="zh-CN" altLang="zh-CN" dirty="0"/>
              <a:t>可为各方所理解，便于交流和讨论</a:t>
            </a:r>
            <a:endParaRPr lang="en-US" altLang="zh-CN" dirty="0"/>
          </a:p>
          <a:p>
            <a:pPr lvl="1"/>
            <a:endParaRPr lang="en-US" altLang="zh-CN"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示例：</a:t>
            </a:r>
            <a:r>
              <a:rPr lang="zh-CN" altLang="zh-CN" dirty="0"/>
              <a:t>用自然语言描述的</a:t>
            </a:r>
            <a:r>
              <a:rPr lang="zh-CN" altLang="en-US" dirty="0"/>
              <a:t>软件</a:t>
            </a:r>
            <a:r>
              <a:rPr lang="zh-CN" altLang="zh-CN" dirty="0"/>
              <a:t>需求</a:t>
            </a:r>
            <a:endParaRPr lang="zh-CN" altLang="en-US" dirty="0"/>
          </a:p>
        </p:txBody>
      </p:sp>
      <p:sp>
        <p:nvSpPr>
          <p:cNvPr id="5" name="内容占位符 4"/>
          <p:cNvSpPr>
            <a:spLocks noGrp="1"/>
          </p:cNvSpPr>
          <p:nvPr>
            <p:ph idx="1"/>
          </p:nvPr>
        </p:nvSpPr>
        <p:spPr>
          <a:xfrm>
            <a:off x="539750" y="1125538"/>
            <a:ext cx="10920052" cy="5040312"/>
          </a:xfrm>
        </p:spPr>
        <p:txBody>
          <a:bodyPr/>
          <a:lstStyle/>
          <a:p>
            <a:pPr lvl="0"/>
            <a:r>
              <a:rPr lang="zh-CN" altLang="zh-CN" dirty="0"/>
              <a:t>功能性需求描述</a:t>
            </a:r>
            <a:endParaRPr lang="en-US" altLang="zh-CN" dirty="0"/>
          </a:p>
          <a:p>
            <a:pPr lvl="1"/>
            <a:r>
              <a:rPr lang="zh-CN" altLang="zh-CN" dirty="0"/>
              <a:t>软件系统需要对老人在家的状况进行分析，以判断是否出现突发异常情况。一旦出现异常情况，就需要通知老人家属和医生</a:t>
            </a:r>
            <a:endParaRPr lang="en-US" altLang="zh-CN" dirty="0"/>
          </a:p>
          <a:p>
            <a:pPr lvl="1"/>
            <a:endParaRPr lang="zh-CN" altLang="zh-CN" dirty="0"/>
          </a:p>
          <a:p>
            <a:pPr lvl="0"/>
            <a:r>
              <a:rPr lang="zh-CN" altLang="zh-CN" dirty="0"/>
              <a:t>质量需求描述</a:t>
            </a:r>
            <a:endParaRPr lang="en-US" altLang="zh-CN" dirty="0"/>
          </a:p>
          <a:p>
            <a:pPr lvl="1"/>
            <a:r>
              <a:rPr lang="zh-CN" altLang="zh-CN" dirty="0"/>
              <a:t>老人通过语音方式与系统进行交互，系统正确理解老人语音指令的比率应达到</a:t>
            </a:r>
            <a:r>
              <a:rPr lang="en-US" altLang="zh-CN" dirty="0"/>
              <a:t>90%</a:t>
            </a:r>
            <a:r>
              <a:rPr lang="zh-CN" altLang="zh-CN" dirty="0"/>
              <a:t>以上</a:t>
            </a:r>
            <a:endParaRPr lang="en-US" altLang="zh-CN" dirty="0"/>
          </a:p>
          <a:p>
            <a:pPr lvl="1"/>
            <a:endParaRPr lang="zh-CN" altLang="zh-CN" dirty="0"/>
          </a:p>
          <a:p>
            <a:pPr lvl="0"/>
            <a:r>
              <a:rPr lang="zh-CN" altLang="zh-CN" dirty="0"/>
              <a:t>软件开发约束需求描述</a:t>
            </a:r>
            <a:endParaRPr lang="en-US" altLang="zh-CN" dirty="0"/>
          </a:p>
          <a:p>
            <a:pPr lvl="1"/>
            <a:r>
              <a:rPr lang="zh-CN" altLang="zh-CN" dirty="0"/>
              <a:t>客户端</a:t>
            </a:r>
            <a:r>
              <a:rPr lang="en-US" altLang="zh-CN" dirty="0"/>
              <a:t>App</a:t>
            </a:r>
            <a:r>
              <a:rPr lang="zh-CN" altLang="zh-CN" dirty="0"/>
              <a:t>软件须运行在</a:t>
            </a:r>
            <a:r>
              <a:rPr lang="en-US" altLang="zh-CN" dirty="0"/>
              <a:t>Android 4.4</a:t>
            </a:r>
            <a:r>
              <a:rPr lang="zh-CN" altLang="zh-CN" dirty="0"/>
              <a:t>及以上版本的操作系统</a:t>
            </a:r>
            <a:endParaRPr lang="zh-CN" altLang="zh-CN" dirty="0"/>
          </a:p>
          <a:p>
            <a:endParaRPr lang="zh-CN" alt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自然语言描述的不足</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solidFill>
                  <a:srgbClr val="C00000"/>
                </a:solidFill>
              </a:rPr>
              <a:t>不具体</a:t>
            </a:r>
            <a:endParaRPr lang="en-US" altLang="zh-CN" dirty="0">
              <a:solidFill>
                <a:srgbClr val="C00000"/>
              </a:solidFill>
            </a:endParaRPr>
          </a:p>
          <a:p>
            <a:pPr lvl="1"/>
            <a:r>
              <a:rPr lang="zh-CN" altLang="zh-CN" dirty="0"/>
              <a:t>如老人的信息是指什么，上述自然语言描述没有刻画清楚</a:t>
            </a:r>
            <a:endParaRPr lang="zh-CN" altLang="zh-CN" dirty="0"/>
          </a:p>
          <a:p>
            <a:pPr lvl="0"/>
            <a:r>
              <a:rPr lang="zh-CN" altLang="zh-CN" dirty="0">
                <a:solidFill>
                  <a:srgbClr val="C00000"/>
                </a:solidFill>
              </a:rPr>
              <a:t>不准确</a:t>
            </a:r>
            <a:endParaRPr lang="en-US" altLang="zh-CN" dirty="0">
              <a:solidFill>
                <a:srgbClr val="C00000"/>
              </a:solidFill>
            </a:endParaRPr>
          </a:p>
          <a:p>
            <a:pPr lvl="1"/>
            <a:r>
              <a:rPr lang="zh-CN" altLang="zh-CN" dirty="0"/>
              <a:t>何为突发异常情况，上述自然语言描述没有定义明确</a:t>
            </a:r>
            <a:endParaRPr lang="zh-CN" altLang="zh-CN" dirty="0"/>
          </a:p>
          <a:p>
            <a:pPr lvl="0"/>
            <a:r>
              <a:rPr lang="zh-CN" altLang="zh-CN" dirty="0">
                <a:solidFill>
                  <a:srgbClr val="C00000"/>
                </a:solidFill>
              </a:rPr>
              <a:t>有二义</a:t>
            </a:r>
            <a:endParaRPr lang="en-US" altLang="zh-CN" dirty="0">
              <a:solidFill>
                <a:srgbClr val="C00000"/>
              </a:solidFill>
            </a:endParaRPr>
          </a:p>
          <a:p>
            <a:pPr lvl="1"/>
            <a:r>
              <a:rPr lang="zh-CN" altLang="zh-CN" dirty="0"/>
              <a:t>不同的人看完描述后可能会有不同的理解</a:t>
            </a:r>
            <a:endParaRPr lang="zh-CN" altLang="zh-CN" dirty="0"/>
          </a:p>
          <a:p>
            <a:r>
              <a:rPr lang="zh-CN" altLang="zh-CN" dirty="0">
                <a:solidFill>
                  <a:srgbClr val="C00000"/>
                </a:solidFill>
              </a:rPr>
              <a:t>不直观</a:t>
            </a:r>
            <a:endParaRPr lang="en-US" altLang="zh-CN" dirty="0">
              <a:solidFill>
                <a:srgbClr val="C00000"/>
              </a:solidFill>
            </a:endParaRPr>
          </a:p>
          <a:p>
            <a:pPr lvl="1"/>
            <a:r>
              <a:rPr lang="zh-CN" altLang="zh-CN" dirty="0"/>
              <a:t>很难从中厘清软件系统到底有哪些功能性需求和非功能性需求，这些需求之间存在什么样的关系。</a:t>
            </a:r>
            <a:endParaRPr lang="zh-CN" altLang="en-US"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a:t>
            </a:r>
            <a:r>
              <a:rPr lang="en-US" altLang="zh-CN" dirty="0"/>
              <a:t>2</a:t>
            </a:r>
            <a:r>
              <a:rPr lang="zh-CN" altLang="en-US" dirty="0"/>
              <a:t>）</a:t>
            </a:r>
            <a:r>
              <a:rPr lang="zh-CN" altLang="zh-CN" dirty="0"/>
              <a:t>软件原型描述</a:t>
            </a:r>
            <a:endParaRPr lang="zh-CN" altLang="en-US" dirty="0"/>
          </a:p>
        </p:txBody>
      </p:sp>
      <p:sp>
        <p:nvSpPr>
          <p:cNvPr id="3" name="内容占位符 2"/>
          <p:cNvSpPr>
            <a:spLocks noGrp="1"/>
          </p:cNvSpPr>
          <p:nvPr>
            <p:ph idx="1"/>
          </p:nvPr>
        </p:nvSpPr>
        <p:spPr>
          <a:xfrm>
            <a:off x="539751" y="1125538"/>
            <a:ext cx="6995616" cy="5040312"/>
          </a:xfrm>
        </p:spPr>
        <p:txBody>
          <a:bodyPr/>
          <a:lstStyle/>
          <a:p>
            <a:r>
              <a:rPr lang="zh-CN" altLang="zh-CN" dirty="0"/>
              <a:t>优势</a:t>
            </a:r>
            <a:endParaRPr lang="en-US" altLang="zh-CN" dirty="0"/>
          </a:p>
          <a:p>
            <a:pPr lvl="1"/>
            <a:r>
              <a:rPr lang="zh-CN" altLang="zh-CN" b="1" dirty="0">
                <a:solidFill>
                  <a:srgbClr val="C00000"/>
                </a:solidFill>
              </a:rPr>
              <a:t>直观、可展示和可操作</a:t>
            </a:r>
            <a:endParaRPr lang="en-US" altLang="zh-CN" b="1" dirty="0">
              <a:solidFill>
                <a:srgbClr val="C00000"/>
              </a:solidFill>
            </a:endParaRPr>
          </a:p>
          <a:p>
            <a:pPr lvl="1"/>
            <a:r>
              <a:rPr lang="zh-CN" altLang="zh-CN" dirty="0"/>
              <a:t>有助于需求工程师与用户或客户之间的交流和沟通，便于在操作和使用软件原型的过程中帮助用户和客户确认和导出软件需求</a:t>
            </a:r>
            <a:endParaRPr lang="en-US" altLang="zh-CN" dirty="0"/>
          </a:p>
          <a:p>
            <a:r>
              <a:rPr lang="zh-CN" altLang="zh-CN" dirty="0"/>
              <a:t>不足在于</a:t>
            </a:r>
            <a:endParaRPr lang="en-US" altLang="zh-CN" dirty="0"/>
          </a:p>
          <a:p>
            <a:pPr lvl="1"/>
            <a:r>
              <a:rPr lang="zh-CN" altLang="zh-CN" dirty="0"/>
              <a:t>主要以操作界面的形式展示软件需求的梗概，主要是软件与用户之间的输入和输出</a:t>
            </a:r>
            <a:r>
              <a:rPr lang="zh-CN" altLang="en-US" dirty="0"/>
              <a:t>，</a:t>
            </a:r>
            <a:r>
              <a:rPr lang="zh-CN" altLang="zh-CN" dirty="0"/>
              <a:t>业务的大致流程，</a:t>
            </a:r>
            <a:r>
              <a:rPr lang="zh-CN" altLang="zh-CN" b="1" dirty="0">
                <a:solidFill>
                  <a:srgbClr val="C00000"/>
                </a:solidFill>
              </a:rPr>
              <a:t>无法描述软件需求的具体细节</a:t>
            </a:r>
            <a:endParaRPr lang="zh-CN" altLang="en-US" b="1" dirty="0">
              <a:solidFill>
                <a:srgbClr val="C00000"/>
              </a:solidFill>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03418" y="1125538"/>
            <a:ext cx="3647244" cy="5219786"/>
          </a:xfrm>
          <a:prstGeom prst="rect">
            <a:avLst/>
          </a:prstGeom>
          <a:noFill/>
          <a:ln w="6350">
            <a:solidFill>
              <a:schemeClr val="tx1"/>
            </a:solid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a:t>
            </a:r>
            <a:r>
              <a:rPr lang="en-US" altLang="zh-CN" dirty="0"/>
              <a:t>3</a:t>
            </a:r>
            <a:r>
              <a:rPr lang="zh-CN" altLang="en-US" dirty="0"/>
              <a:t>）用例图描述</a:t>
            </a:r>
            <a:endParaRPr lang="zh-CN" altLang="en-US" dirty="0"/>
          </a:p>
        </p:txBody>
      </p:sp>
      <p:sp>
        <p:nvSpPr>
          <p:cNvPr id="2" name="内容占位符 1"/>
          <p:cNvSpPr>
            <a:spLocks noGrp="1"/>
          </p:cNvSpPr>
          <p:nvPr>
            <p:ph idx="1"/>
          </p:nvPr>
        </p:nvSpPr>
        <p:spPr/>
        <p:txBody>
          <a:bodyPr/>
          <a:lstStyle/>
          <a:p>
            <a:r>
              <a:rPr lang="zh-CN" altLang="en-US" dirty="0"/>
              <a:t>用途</a:t>
            </a:r>
            <a:endParaRPr lang="en-US" altLang="zh-CN" dirty="0"/>
          </a:p>
          <a:p>
            <a:pPr lvl="1"/>
            <a:r>
              <a:rPr lang="zh-CN" altLang="zh-CN" dirty="0"/>
              <a:t>描述</a:t>
            </a:r>
            <a:r>
              <a:rPr lang="zh-CN" altLang="zh-CN" dirty="0">
                <a:sym typeface="+mn-ea"/>
              </a:rPr>
              <a:t>软件系统的</a:t>
            </a:r>
            <a:r>
              <a:rPr lang="zh-CN" altLang="zh-CN" b="1" dirty="0">
                <a:solidFill>
                  <a:srgbClr val="C00000"/>
                </a:solidFill>
                <a:sym typeface="+mn-ea"/>
              </a:rPr>
              <a:t>边界</a:t>
            </a:r>
            <a:r>
              <a:rPr lang="zh-CN" altLang="zh-CN" dirty="0">
                <a:sym typeface="+mn-ea"/>
              </a:rPr>
              <a:t>以及</a:t>
            </a:r>
            <a:r>
              <a:rPr lang="zh-CN" altLang="zh-CN" dirty="0"/>
              <a:t>软件</a:t>
            </a:r>
            <a:r>
              <a:rPr lang="zh-CN" altLang="zh-CN" b="1" dirty="0">
                <a:solidFill>
                  <a:srgbClr val="C00000"/>
                </a:solidFill>
              </a:rPr>
              <a:t>外部使用者</a:t>
            </a:r>
            <a:r>
              <a:rPr lang="zh-CN" altLang="zh-CN" dirty="0"/>
              <a:t>所观察到的</a:t>
            </a:r>
            <a:r>
              <a:rPr lang="zh-CN" altLang="zh-CN" b="1" dirty="0">
                <a:solidFill>
                  <a:srgbClr val="C00000"/>
                </a:solidFill>
              </a:rPr>
              <a:t>系统功能</a:t>
            </a:r>
            <a:endParaRPr lang="zh-CN" altLang="zh-CN" dirty="0"/>
          </a:p>
          <a:p>
            <a:pPr lvl="1"/>
            <a:r>
              <a:rPr lang="zh-CN" altLang="en-US" dirty="0"/>
              <a:t>“观察到”是指外部使用者与系统存在</a:t>
            </a:r>
            <a:r>
              <a:rPr lang="zh-CN" altLang="en-US" b="1" dirty="0">
                <a:solidFill>
                  <a:srgbClr val="C00000"/>
                </a:solidFill>
              </a:rPr>
              <a:t>交互</a:t>
            </a:r>
            <a:r>
              <a:rPr lang="zh-CN" altLang="en-US" dirty="0">
                <a:solidFill>
                  <a:schemeClr val="tx1"/>
                </a:solidFill>
              </a:rPr>
              <a:t>，即信息输入和输出</a:t>
            </a:r>
            <a:endParaRPr lang="en-US" altLang="zh-CN" dirty="0">
              <a:solidFill>
                <a:schemeClr val="tx1"/>
              </a:solidFill>
            </a:endParaRPr>
          </a:p>
          <a:p>
            <a:pPr lvl="1"/>
            <a:endParaRPr lang="en-US" altLang="zh-CN" dirty="0"/>
          </a:p>
          <a:p>
            <a:r>
              <a:rPr lang="zh-CN" altLang="zh-CN" dirty="0"/>
              <a:t>图的</a:t>
            </a:r>
            <a:r>
              <a:rPr lang="zh-CN" altLang="en-US" dirty="0"/>
              <a:t>构成</a:t>
            </a:r>
            <a:endParaRPr lang="en-US" altLang="zh-CN" dirty="0"/>
          </a:p>
          <a:p>
            <a:pPr lvl="1"/>
            <a:r>
              <a:rPr lang="zh-CN" altLang="zh-CN" b="1" dirty="0">
                <a:solidFill>
                  <a:srgbClr val="C00000"/>
                </a:solidFill>
                <a:latin typeface="Times New Roman" panose="02020603050405020304" pitchFamily="18" charset="0"/>
                <a:cs typeface="Times New Roman" panose="02020603050405020304" pitchFamily="18" charset="0"/>
              </a:rPr>
              <a:t>执行者</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Actor</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：系统的外部使用者</a:t>
            </a:r>
            <a:endParaRPr lang="en-US" altLang="zh-CN" dirty="0">
              <a:latin typeface="Times New Roman" panose="02020603050405020304" pitchFamily="18" charset="0"/>
              <a:cs typeface="Times New Roman" panose="02020603050405020304" pitchFamily="18" charset="0"/>
            </a:endParaRPr>
          </a:p>
          <a:p>
            <a:pPr lvl="1"/>
            <a:r>
              <a:rPr lang="zh-CN" altLang="zh-CN" b="1" dirty="0">
                <a:solidFill>
                  <a:srgbClr val="C00000"/>
                </a:solidFill>
                <a:latin typeface="Times New Roman" panose="02020603050405020304" pitchFamily="18" charset="0"/>
                <a:cs typeface="Times New Roman" panose="02020603050405020304" pitchFamily="18" charset="0"/>
              </a:rPr>
              <a:t>用例</a:t>
            </a:r>
            <a:r>
              <a:rPr lang="zh-CN" altLang="zh-CN"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Use Case</a:t>
            </a:r>
            <a:r>
              <a:rPr lang="zh-CN"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：观察到的功能和交互</a:t>
            </a:r>
            <a:endParaRPr lang="en-US" altLang="zh-CN" dirty="0">
              <a:latin typeface="Times New Roman" panose="02020603050405020304" pitchFamily="18" charset="0"/>
              <a:cs typeface="Times New Roman" panose="02020603050405020304" pitchFamily="18" charset="0"/>
            </a:endParaRPr>
          </a:p>
          <a:p>
            <a:pPr lvl="1"/>
            <a:r>
              <a:rPr lang="zh-CN" altLang="zh-CN" b="1" dirty="0">
                <a:solidFill>
                  <a:srgbClr val="C00000"/>
                </a:solidFill>
                <a:latin typeface="Times New Roman" panose="02020603050405020304" pitchFamily="18" charset="0"/>
                <a:cs typeface="Times New Roman" panose="02020603050405020304" pitchFamily="18" charset="0"/>
              </a:rPr>
              <a:t>边</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执行者与用例间、用例之间、执行者之间的关系</a:t>
            </a:r>
            <a:endParaRPr lang="zh-CN" altLang="zh-CN"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8579482" y="3213576"/>
            <a:ext cx="3204210" cy="864235"/>
            <a:chOff x="8056880" y="3181986"/>
            <a:chExt cx="3204210" cy="864235"/>
          </a:xfrm>
        </p:grpSpPr>
        <p:grpSp>
          <p:nvGrpSpPr>
            <p:cNvPr id="19" name="组合 18"/>
            <p:cNvGrpSpPr/>
            <p:nvPr/>
          </p:nvGrpSpPr>
          <p:grpSpPr>
            <a:xfrm>
              <a:off x="8056880" y="3241676"/>
              <a:ext cx="431800" cy="763905"/>
              <a:chOff x="5724128" y="5041170"/>
              <a:chExt cx="432048" cy="764094"/>
            </a:xfrm>
          </p:grpSpPr>
          <p:cxnSp>
            <p:nvCxnSpPr>
              <p:cNvPr id="8" name="直接连接符 7"/>
              <p:cNvCxnSpPr/>
              <p:nvPr/>
            </p:nvCxnSpPr>
            <p:spPr>
              <a:xfrm>
                <a:off x="5940152" y="5085184"/>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5724128" y="5589240"/>
                <a:ext cx="216024" cy="2160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40152" y="5589240"/>
                <a:ext cx="216024" cy="1580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724128" y="5373216"/>
                <a:ext cx="4320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796136" y="5041170"/>
                <a:ext cx="288032" cy="188030"/>
              </a:xfrm>
              <a:prstGeom prst="ellipse">
                <a:avLst/>
              </a:prstGeom>
              <a:solidFill>
                <a:schemeClr val="bg1"/>
              </a:solid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9281160" y="3181986"/>
              <a:ext cx="1979930" cy="864235"/>
            </a:xfrm>
            <a:prstGeom prst="rect">
              <a:avLst/>
            </a:prstGeom>
            <a:no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352916" y="3354706"/>
              <a:ext cx="648335" cy="507365"/>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8416925" y="3608706"/>
              <a:ext cx="935990" cy="571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0504806" y="3354706"/>
              <a:ext cx="648335" cy="507365"/>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a:off x="10000615" y="3608705"/>
              <a:ext cx="504190" cy="0"/>
            </a:xfrm>
            <a:prstGeom prst="straightConnector1">
              <a:avLst/>
            </a:prstGeom>
            <a:ln w="2222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执行者</a:t>
            </a:r>
            <a:r>
              <a:rPr lang="en-US" altLang="zh-CN" dirty="0"/>
              <a:t>(Actor)</a:t>
            </a:r>
            <a:endParaRPr lang="zh-CN" altLang="en-US" dirty="0"/>
          </a:p>
        </p:txBody>
      </p:sp>
      <p:sp>
        <p:nvSpPr>
          <p:cNvPr id="2" name="内容占位符 1"/>
          <p:cNvSpPr>
            <a:spLocks noGrp="1"/>
          </p:cNvSpPr>
          <p:nvPr>
            <p:ph idx="1"/>
          </p:nvPr>
        </p:nvSpPr>
        <p:spPr/>
        <p:txBody>
          <a:bodyPr/>
          <a:lstStyle/>
          <a:p>
            <a:r>
              <a:rPr lang="zh-CN" altLang="zh-CN" dirty="0"/>
              <a:t>何为执行者</a:t>
            </a:r>
            <a:endParaRPr lang="zh-CN" altLang="zh-CN" dirty="0"/>
          </a:p>
          <a:p>
            <a:pPr lvl="1"/>
            <a:r>
              <a:rPr lang="zh-CN" altLang="zh-CN" dirty="0">
                <a:sym typeface="+mn-ea"/>
              </a:rPr>
              <a:t>系统</a:t>
            </a:r>
            <a:r>
              <a:rPr lang="zh-CN" altLang="zh-CN" b="1" dirty="0">
                <a:solidFill>
                  <a:srgbClr val="C00000"/>
                </a:solidFill>
                <a:sym typeface="+mn-ea"/>
              </a:rPr>
              <a:t>之外的实体</a:t>
            </a:r>
            <a:r>
              <a:rPr lang="zh-CN" altLang="zh-CN" dirty="0">
                <a:sym typeface="+mn-ea"/>
              </a:rPr>
              <a:t>，他们</a:t>
            </a:r>
            <a:r>
              <a:rPr lang="zh-CN" altLang="zh-CN" dirty="0"/>
              <a:t>使用软件系统功能、与软件系统交换信息</a:t>
            </a:r>
            <a:endParaRPr lang="en-US" altLang="zh-CN" dirty="0"/>
          </a:p>
          <a:p>
            <a:pPr lvl="1"/>
            <a:r>
              <a:rPr lang="zh-CN" altLang="zh-CN" dirty="0"/>
              <a:t>可以是一类</a:t>
            </a:r>
            <a:r>
              <a:rPr lang="zh-CN" altLang="zh-CN" b="1" dirty="0">
                <a:solidFill>
                  <a:srgbClr val="C00000"/>
                </a:solidFill>
              </a:rPr>
              <a:t>用户</a:t>
            </a:r>
            <a:r>
              <a:rPr lang="zh-CN" altLang="zh-CN" dirty="0"/>
              <a:t>，也可以是其他</a:t>
            </a:r>
            <a:r>
              <a:rPr lang="zh-CN" altLang="zh-CN" b="1" dirty="0">
                <a:solidFill>
                  <a:srgbClr val="C00000"/>
                </a:solidFill>
              </a:rPr>
              <a:t>软件系统或物理设备</a:t>
            </a:r>
            <a:endParaRPr lang="en-US" altLang="zh-CN" b="1" dirty="0">
              <a:solidFill>
                <a:srgbClr val="C00000"/>
              </a:solidFill>
            </a:endParaRPr>
          </a:p>
          <a:p>
            <a:pPr lvl="1"/>
            <a:endParaRPr lang="en-US" altLang="zh-CN" b="1" dirty="0">
              <a:solidFill>
                <a:srgbClr val="C00000"/>
              </a:solidFill>
            </a:endParaRPr>
          </a:p>
          <a:p>
            <a:r>
              <a:rPr lang="zh-CN" altLang="zh-CN" dirty="0"/>
              <a:t>执行者是</a:t>
            </a:r>
            <a:r>
              <a:rPr lang="en-US" altLang="zh-CN" dirty="0"/>
              <a:t>UML</a:t>
            </a:r>
            <a:r>
              <a:rPr lang="zh-CN" altLang="zh-CN" dirty="0"/>
              <a:t>中的类</a:t>
            </a:r>
            <a:endParaRPr lang="zh-CN" altLang="zh-CN" dirty="0"/>
          </a:p>
          <a:p>
            <a:pPr lvl="1"/>
            <a:r>
              <a:rPr lang="zh-CN" altLang="zh-CN" dirty="0"/>
              <a:t>代表一类用户或者外部实体，而非具体的对象实例</a:t>
            </a:r>
            <a:endParaRPr lang="en-US" altLang="zh-CN" dirty="0"/>
          </a:p>
          <a:p>
            <a:endParaRPr lang="zh-CN" altLang="en-US" dirty="0"/>
          </a:p>
        </p:txBody>
      </p:sp>
      <p:grpSp>
        <p:nvGrpSpPr>
          <p:cNvPr id="6" name="组合 5"/>
          <p:cNvGrpSpPr/>
          <p:nvPr/>
        </p:nvGrpSpPr>
        <p:grpSpPr>
          <a:xfrm>
            <a:off x="10379682" y="3643125"/>
            <a:ext cx="1080120" cy="1686091"/>
            <a:chOff x="971600" y="4086074"/>
            <a:chExt cx="1080120" cy="1686091"/>
          </a:xfrm>
        </p:grpSpPr>
        <p:sp>
          <p:nvSpPr>
            <p:cNvPr id="8" name="文本框 7"/>
            <p:cNvSpPr txBox="1"/>
            <p:nvPr/>
          </p:nvSpPr>
          <p:spPr>
            <a:xfrm>
              <a:off x="971600" y="4941168"/>
              <a:ext cx="1080120" cy="830997"/>
            </a:xfrm>
            <a:prstGeom prst="rect">
              <a:avLst/>
            </a:prstGeom>
            <a:noFill/>
          </p:spPr>
          <p:txBody>
            <a:bodyPr wrap="square" rtlCol="0">
              <a:spAutoFit/>
            </a:bodyPr>
            <a:lstStyle/>
            <a:p>
              <a:pPr algn="ctr"/>
              <a:r>
                <a:rPr lang="en-US" altLang="zh-CN" dirty="0">
                  <a:solidFill>
                    <a:srgbClr val="C00000"/>
                  </a:solidFill>
                </a:rPr>
                <a:t>Actor</a:t>
              </a:r>
              <a:endParaRPr lang="en-US" altLang="zh-CN" dirty="0">
                <a:solidFill>
                  <a:srgbClr val="C00000"/>
                </a:solidFill>
              </a:endParaRPr>
            </a:p>
            <a:p>
              <a:pPr algn="ctr"/>
              <a:r>
                <a:rPr lang="en-US" altLang="zh-CN" dirty="0">
                  <a:solidFill>
                    <a:srgbClr val="C00000"/>
                  </a:solidFill>
                </a:rPr>
                <a:t>Name</a:t>
              </a:r>
              <a:endParaRPr lang="en-US" altLang="zh-CN" dirty="0">
                <a:solidFill>
                  <a:srgbClr val="C00000"/>
                </a:solidFill>
              </a:endParaRPr>
            </a:p>
          </p:txBody>
        </p:sp>
        <p:grpSp>
          <p:nvGrpSpPr>
            <p:cNvPr id="9" name="组合 8"/>
            <p:cNvGrpSpPr/>
            <p:nvPr/>
          </p:nvGrpSpPr>
          <p:grpSpPr>
            <a:xfrm>
              <a:off x="1295636" y="4086074"/>
              <a:ext cx="432048" cy="764094"/>
              <a:chOff x="5724128" y="5041170"/>
              <a:chExt cx="432048" cy="764094"/>
            </a:xfrm>
          </p:grpSpPr>
          <p:cxnSp>
            <p:nvCxnSpPr>
              <p:cNvPr id="10" name="直接连接符 9"/>
              <p:cNvCxnSpPr/>
              <p:nvPr/>
            </p:nvCxnSpPr>
            <p:spPr>
              <a:xfrm>
                <a:off x="5940152" y="5085184"/>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724128" y="5589240"/>
                <a:ext cx="216024" cy="2160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40152" y="5589240"/>
                <a:ext cx="216024" cy="1580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724128" y="5373216"/>
                <a:ext cx="4320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796136" y="5041170"/>
                <a:ext cx="288032" cy="188030"/>
              </a:xfrm>
              <a:prstGeom prst="ellipse">
                <a:avLst/>
              </a:prstGeom>
              <a:solidFill>
                <a:schemeClr val="bg1"/>
              </a:solid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示例：“空巢老人看护软件”的执行者</a:t>
            </a:r>
            <a:endParaRPr lang="zh-CN" altLang="en-US" dirty="0"/>
          </a:p>
        </p:txBody>
      </p:sp>
      <p:sp>
        <p:nvSpPr>
          <p:cNvPr id="3" name="内容占位符 2"/>
          <p:cNvSpPr>
            <a:spLocks noGrp="1"/>
          </p:cNvSpPr>
          <p:nvPr>
            <p:ph idx="1"/>
          </p:nvPr>
        </p:nvSpPr>
        <p:spPr/>
        <p:txBody>
          <a:bodyPr/>
          <a:lstStyle/>
          <a:p>
            <a:r>
              <a:rPr lang="zh-CN" altLang="en-US" dirty="0"/>
              <a:t>老人</a:t>
            </a:r>
            <a:endParaRPr lang="en-US" altLang="zh-CN" dirty="0"/>
          </a:p>
          <a:p>
            <a:r>
              <a:rPr lang="zh-CN" altLang="en-US" dirty="0"/>
              <a:t>医生</a:t>
            </a:r>
            <a:endParaRPr lang="en-US" altLang="zh-CN" dirty="0"/>
          </a:p>
          <a:p>
            <a:r>
              <a:rPr lang="zh-CN" altLang="en-US" dirty="0"/>
              <a:t>家属</a:t>
            </a:r>
            <a:endParaRPr lang="en-US" altLang="zh-CN" dirty="0"/>
          </a:p>
          <a:p>
            <a:r>
              <a:rPr lang="zh-CN" altLang="en-US" dirty="0"/>
              <a:t>机器人</a:t>
            </a:r>
            <a:endParaRPr lang="en-US" altLang="zh-CN" dirty="0"/>
          </a:p>
          <a:p>
            <a:r>
              <a:rPr lang="zh-CN" altLang="en-US" dirty="0"/>
              <a:t>管理员</a:t>
            </a:r>
            <a:endParaRPr lang="en-US" altLang="zh-CN" dirty="0"/>
          </a:p>
          <a:p>
            <a:r>
              <a:rPr lang="en-US" altLang="zh-CN" dirty="0"/>
              <a:t>…</a:t>
            </a:r>
            <a:endParaRPr lang="zh-CN" altLang="en-US" dirty="0"/>
          </a:p>
        </p:txBody>
      </p:sp>
      <p:pic>
        <p:nvPicPr>
          <p:cNvPr id="4" name="图片 3"/>
          <p:cNvPicPr>
            <a:picLocks noChangeAspect="1"/>
          </p:cNvPicPr>
          <p:nvPr/>
        </p:nvPicPr>
        <p:blipFill>
          <a:blip r:embed="rId1"/>
          <a:stretch>
            <a:fillRect/>
          </a:stretch>
        </p:blipFill>
        <p:spPr>
          <a:xfrm>
            <a:off x="3289405" y="1412776"/>
            <a:ext cx="8155532" cy="2916324"/>
          </a:xfrm>
          <a:prstGeom prst="rect">
            <a:avLst/>
          </a:prstGeom>
          <a:ln>
            <a:solidFill>
              <a:schemeClr val="accent1"/>
            </a:solidFill>
          </a:ln>
        </p:spPr>
      </p:pic>
      <p:sp>
        <p:nvSpPr>
          <p:cNvPr id="5" name="矩形 4"/>
          <p:cNvSpPr/>
          <p:nvPr/>
        </p:nvSpPr>
        <p:spPr>
          <a:xfrm>
            <a:off x="3289405" y="4653136"/>
            <a:ext cx="8155532" cy="13681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solidFill>
                  <a:srgbClr val="C00000"/>
                </a:solidFill>
              </a:rPr>
              <a:t>执行者通常对应于软件</a:t>
            </a:r>
            <a:r>
              <a:rPr lang="zh-CN" altLang="en-US" sz="3200">
                <a:solidFill>
                  <a:srgbClr val="C00000"/>
                </a:solidFill>
              </a:rPr>
              <a:t>系统的利益相关</a:t>
            </a:r>
            <a:r>
              <a:rPr lang="zh-CN" altLang="en-US" sz="3200" dirty="0">
                <a:solidFill>
                  <a:srgbClr val="C00000"/>
                </a:solidFill>
              </a:rPr>
              <a:t>方</a:t>
            </a:r>
            <a:endParaRPr lang="zh-CN" altLang="en-US" sz="3200" dirty="0">
              <a:solidFill>
                <a:srgbClr val="C00000"/>
              </a:solidFill>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用例</a:t>
            </a:r>
            <a:r>
              <a:rPr lang="en-US" altLang="zh-CN" dirty="0"/>
              <a:t>(Use Case)</a:t>
            </a:r>
            <a:endParaRPr lang="zh-CN" altLang="en-US" dirty="0"/>
          </a:p>
        </p:txBody>
      </p:sp>
      <p:sp>
        <p:nvSpPr>
          <p:cNvPr id="2" name="内容占位符 1"/>
          <p:cNvSpPr>
            <a:spLocks noGrp="1"/>
          </p:cNvSpPr>
          <p:nvPr>
            <p:ph idx="1"/>
          </p:nvPr>
        </p:nvSpPr>
        <p:spPr/>
        <p:txBody>
          <a:bodyPr/>
          <a:lstStyle/>
          <a:p>
            <a:r>
              <a:rPr lang="zh-CN" altLang="zh-CN" dirty="0"/>
              <a:t>用例</a:t>
            </a:r>
            <a:endParaRPr lang="zh-CN" altLang="zh-CN" dirty="0"/>
          </a:p>
          <a:p>
            <a:pPr lvl="1"/>
            <a:r>
              <a:rPr lang="zh-CN" altLang="zh-CN" dirty="0"/>
              <a:t>表示执行者为达成一项相对独立、完整的业务目标而要求软件系统完成的</a:t>
            </a:r>
            <a:r>
              <a:rPr lang="zh-CN" altLang="zh-CN" b="1" dirty="0">
                <a:solidFill>
                  <a:srgbClr val="C00000"/>
                </a:solidFill>
              </a:rPr>
              <a:t>功能</a:t>
            </a:r>
            <a:endParaRPr lang="en-US" altLang="zh-CN" b="1" dirty="0">
              <a:solidFill>
                <a:srgbClr val="C00000"/>
              </a:solidFill>
            </a:endParaRPr>
          </a:p>
          <a:p>
            <a:pPr lvl="1"/>
            <a:endParaRPr lang="en-US" altLang="zh-CN" dirty="0">
              <a:solidFill>
                <a:srgbClr val="C00000"/>
              </a:solidFill>
            </a:endParaRPr>
          </a:p>
          <a:p>
            <a:r>
              <a:rPr lang="zh-CN" altLang="en-US" dirty="0"/>
              <a:t>用例的表现形式</a:t>
            </a:r>
            <a:endParaRPr lang="zh-CN" altLang="en-US" dirty="0"/>
          </a:p>
          <a:p>
            <a:pPr lvl="1"/>
            <a:r>
              <a:rPr lang="zh-CN" altLang="en-US" dirty="0"/>
              <a:t>表现</a:t>
            </a:r>
            <a:r>
              <a:rPr lang="zh-CN" altLang="zh-CN" dirty="0"/>
              <a:t>为执行者与系统之间的</a:t>
            </a:r>
            <a:r>
              <a:rPr lang="zh-CN" altLang="zh-CN" b="1" dirty="0">
                <a:solidFill>
                  <a:srgbClr val="C00000"/>
                </a:solidFill>
              </a:rPr>
              <a:t>业务交互动作的序列</a:t>
            </a:r>
            <a:endParaRPr lang="en-US" altLang="zh-CN" dirty="0">
              <a:solidFill>
                <a:srgbClr val="C00000"/>
              </a:solidFill>
            </a:endParaRPr>
          </a:p>
          <a:p>
            <a:pPr lvl="1"/>
            <a:r>
              <a:rPr lang="zh-CN" altLang="zh-CN" dirty="0"/>
              <a:t>对于执行者而言，交互目的或者效果在于达成其业务目标</a:t>
            </a:r>
            <a:endParaRPr lang="en-US" altLang="zh-CN" dirty="0"/>
          </a:p>
          <a:p>
            <a:pPr lvl="1"/>
            <a:r>
              <a:rPr lang="zh-CN" altLang="zh-CN" dirty="0"/>
              <a:t>对于待开发系统而言，交互的过程即是某项相对独立、完整的外部可见功能的实现过程</a:t>
            </a:r>
            <a:endParaRPr lang="zh-CN" altLang="en-US" dirty="0"/>
          </a:p>
        </p:txBody>
      </p:sp>
      <p:sp>
        <p:nvSpPr>
          <p:cNvPr id="6" name="椭圆 5"/>
          <p:cNvSpPr/>
          <p:nvPr/>
        </p:nvSpPr>
        <p:spPr>
          <a:xfrm>
            <a:off x="9326700" y="2636912"/>
            <a:ext cx="2315097" cy="706083"/>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Use Case</a:t>
            </a:r>
            <a:endParaRPr lang="zh-CN" alt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软件开发者也可以充当软件的利益相关方</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许多软件系统的需求来自软件</a:t>
            </a:r>
            <a:r>
              <a:rPr lang="zh-CN" altLang="en-US" dirty="0"/>
              <a:t>工程师</a:t>
            </a:r>
            <a:r>
              <a:rPr lang="zh-CN" altLang="zh-CN" dirty="0"/>
              <a:t>，而非最终的用户</a:t>
            </a:r>
            <a:endParaRPr lang="en-US" altLang="zh-CN" dirty="0"/>
          </a:p>
          <a:p>
            <a:pPr lvl="1"/>
            <a:r>
              <a:rPr lang="zh-CN" altLang="en-US" dirty="0"/>
              <a:t>微信、</a:t>
            </a:r>
            <a:r>
              <a:rPr lang="en-US" altLang="zh-CN" dirty="0"/>
              <a:t>12306</a:t>
            </a:r>
            <a:r>
              <a:rPr lang="zh-CN" altLang="en-US" dirty="0"/>
              <a:t>等等</a:t>
            </a:r>
            <a:endParaRPr lang="en-US" altLang="zh-CN" dirty="0"/>
          </a:p>
          <a:p>
            <a:pPr lvl="1"/>
            <a:endParaRPr lang="en-US" altLang="zh-CN" dirty="0"/>
          </a:p>
          <a:p>
            <a:r>
              <a:rPr lang="zh-CN" altLang="en-US" dirty="0"/>
              <a:t>他们</a:t>
            </a:r>
            <a:r>
              <a:rPr lang="zh-CN" altLang="zh-CN" dirty="0"/>
              <a:t>充当软件的用户或客户，构思和提出软件需求</a:t>
            </a:r>
            <a:endParaRPr lang="en-US" altLang="zh-CN" dirty="0"/>
          </a:p>
          <a:p>
            <a:pPr lvl="1"/>
            <a:r>
              <a:rPr lang="zh-CN" altLang="en-US" dirty="0"/>
              <a:t>原因是找不到实际的用户来提出需求</a:t>
            </a:r>
            <a:endParaRPr lang="en-US" altLang="zh-CN" dirty="0"/>
          </a:p>
          <a:p>
            <a:pPr lvl="1"/>
            <a:endParaRPr lang="en-US" altLang="zh-CN" dirty="0"/>
          </a:p>
          <a:p>
            <a:r>
              <a:rPr lang="zh-CN" altLang="zh-CN" dirty="0"/>
              <a:t>开源软件的</a:t>
            </a:r>
            <a:r>
              <a:rPr lang="zh-CN" altLang="en-US" dirty="0"/>
              <a:t>许多</a:t>
            </a:r>
            <a:r>
              <a:rPr lang="zh-CN" altLang="zh-CN" dirty="0"/>
              <a:t>需求来自软件开发者，而非最终用户</a:t>
            </a:r>
            <a:endParaRPr lang="en-US" altLang="zh-CN" dirty="0"/>
          </a:p>
          <a:p>
            <a:pPr lvl="1"/>
            <a:r>
              <a:rPr lang="zh-CN" altLang="en-US" dirty="0"/>
              <a:t>提出软件的功能性构思</a:t>
            </a:r>
            <a:r>
              <a:rPr lang="en-US" altLang="zh-CN" dirty="0"/>
              <a:t>Issues</a:t>
            </a:r>
            <a:endParaRPr lang="zh-CN" alt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sym typeface="+mn-ea"/>
              </a:rPr>
              <a:t>示例：</a:t>
            </a:r>
            <a:r>
              <a:rPr lang="zh-CN" altLang="en-US" dirty="0"/>
              <a:t>用例</a:t>
            </a:r>
            <a:endParaRPr lang="zh-CN" altLang="en-US" dirty="0"/>
          </a:p>
        </p:txBody>
      </p:sp>
      <p:sp>
        <p:nvSpPr>
          <p:cNvPr id="2" name="内容占位符 1"/>
          <p:cNvSpPr>
            <a:spLocks noGrp="1"/>
          </p:cNvSpPr>
          <p:nvPr>
            <p:ph idx="1"/>
          </p:nvPr>
        </p:nvSpPr>
        <p:spPr/>
        <p:txBody>
          <a:bodyPr/>
          <a:lstStyle/>
          <a:p>
            <a:r>
              <a:rPr lang="zh-CN" altLang="en-US" dirty="0"/>
              <a:t>“家属”执行者所看到的用例</a:t>
            </a:r>
            <a:endParaRPr lang="en-US" altLang="zh-CN" dirty="0"/>
          </a:p>
          <a:p>
            <a:pPr lvl="1"/>
            <a:r>
              <a:rPr lang="zh-CN" altLang="en-US" dirty="0"/>
              <a:t>监控老人状况</a:t>
            </a:r>
            <a:endParaRPr lang="en-US" altLang="zh-CN" dirty="0"/>
          </a:p>
          <a:p>
            <a:pPr lvl="1"/>
            <a:r>
              <a:rPr lang="zh-CN" altLang="en-US" dirty="0"/>
              <a:t>远程控制机器人</a:t>
            </a:r>
            <a:endParaRPr lang="zh-CN" altLang="en-US" dirty="0"/>
          </a:p>
        </p:txBody>
      </p:sp>
      <p:sp>
        <p:nvSpPr>
          <p:cNvPr id="7" name="椭圆 6"/>
          <p:cNvSpPr/>
          <p:nvPr/>
        </p:nvSpPr>
        <p:spPr>
          <a:xfrm>
            <a:off x="5807174" y="3320988"/>
            <a:ext cx="2880228" cy="1137338"/>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监控老人状况</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8" name="椭圆 7"/>
          <p:cNvSpPr/>
          <p:nvPr/>
        </p:nvSpPr>
        <p:spPr>
          <a:xfrm>
            <a:off x="5807174" y="4731934"/>
            <a:ext cx="2880228" cy="1216552"/>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远程控制机器人</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2746834" y="4077072"/>
            <a:ext cx="1080120" cy="1316759"/>
            <a:chOff x="971600" y="4086074"/>
            <a:chExt cx="1080120" cy="1316759"/>
          </a:xfrm>
        </p:grpSpPr>
        <p:sp>
          <p:nvSpPr>
            <p:cNvPr id="13" name="文本框 12"/>
            <p:cNvSpPr txBox="1"/>
            <p:nvPr/>
          </p:nvSpPr>
          <p:spPr>
            <a:xfrm>
              <a:off x="971600" y="4941168"/>
              <a:ext cx="1080120" cy="461665"/>
            </a:xfrm>
            <a:prstGeom prst="rect">
              <a:avLst/>
            </a:prstGeom>
            <a:noFill/>
          </p:spPr>
          <p:txBody>
            <a:bodyPr wrap="square" rtlCol="0">
              <a:spAutoFit/>
            </a:bodyPr>
            <a:lstStyle/>
            <a:p>
              <a:pPr algn="ctr"/>
              <a:r>
                <a:rPr lang="zh-CN" altLang="en-US" dirty="0">
                  <a:solidFill>
                    <a:schemeClr val="tx1"/>
                  </a:solidFill>
                  <a:latin typeface="+mn-ea"/>
                  <a:ea typeface="+mn-ea"/>
                </a:rPr>
                <a:t>家属</a:t>
              </a:r>
              <a:endParaRPr lang="en-US" altLang="zh-CN" dirty="0">
                <a:solidFill>
                  <a:schemeClr val="tx1"/>
                </a:solidFill>
                <a:latin typeface="+mn-ea"/>
                <a:ea typeface="+mn-ea"/>
              </a:endParaRPr>
            </a:p>
          </p:txBody>
        </p:sp>
        <p:grpSp>
          <p:nvGrpSpPr>
            <p:cNvPr id="14" name="组合 13"/>
            <p:cNvGrpSpPr/>
            <p:nvPr/>
          </p:nvGrpSpPr>
          <p:grpSpPr>
            <a:xfrm>
              <a:off x="1295636" y="4086074"/>
              <a:ext cx="432048" cy="764094"/>
              <a:chOff x="5724128" y="5041170"/>
              <a:chExt cx="432048" cy="764094"/>
            </a:xfrm>
          </p:grpSpPr>
          <p:cxnSp>
            <p:nvCxnSpPr>
              <p:cNvPr id="15" name="直接连接符 14"/>
              <p:cNvCxnSpPr/>
              <p:nvPr/>
            </p:nvCxnSpPr>
            <p:spPr>
              <a:xfrm>
                <a:off x="5940152" y="5085184"/>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5724128" y="5589240"/>
                <a:ext cx="216024" cy="2160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940152" y="5589240"/>
                <a:ext cx="216024" cy="1580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724128" y="5373216"/>
                <a:ext cx="4320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796136" y="5041170"/>
                <a:ext cx="288032" cy="188030"/>
              </a:xfrm>
              <a:prstGeom prst="ellipse">
                <a:avLst/>
              </a:prstGeom>
              <a:solidFill>
                <a:schemeClr val="bg1"/>
              </a:solid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cxnSp>
        <p:nvCxnSpPr>
          <p:cNvPr id="20" name="直接箭头连接符 19"/>
          <p:cNvCxnSpPr>
            <a:endCxn id="7" idx="2"/>
          </p:cNvCxnSpPr>
          <p:nvPr/>
        </p:nvCxnSpPr>
        <p:spPr>
          <a:xfrm flipV="1">
            <a:off x="3502918" y="3889657"/>
            <a:ext cx="2304256" cy="73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8" idx="2"/>
          </p:cNvCxnSpPr>
          <p:nvPr/>
        </p:nvCxnSpPr>
        <p:spPr>
          <a:xfrm>
            <a:off x="3502918" y="4625142"/>
            <a:ext cx="2304256" cy="71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执行者与用例间的关系</a:t>
            </a:r>
            <a:endParaRPr lang="zh-CN" altLang="en-US" dirty="0"/>
          </a:p>
        </p:txBody>
      </p:sp>
      <p:sp>
        <p:nvSpPr>
          <p:cNvPr id="2" name="内容占位符 1"/>
          <p:cNvSpPr>
            <a:spLocks noGrp="1"/>
          </p:cNvSpPr>
          <p:nvPr>
            <p:ph idx="1"/>
          </p:nvPr>
        </p:nvSpPr>
        <p:spPr/>
        <p:txBody>
          <a:bodyPr/>
          <a:lstStyle/>
          <a:p>
            <a:r>
              <a:rPr lang="zh-CN" altLang="zh-CN" dirty="0"/>
              <a:t>执行者与用例间关系的内涵</a:t>
            </a:r>
            <a:endParaRPr lang="en-US" altLang="zh-CN" dirty="0"/>
          </a:p>
          <a:p>
            <a:pPr lvl="1"/>
            <a:r>
              <a:rPr lang="zh-CN" altLang="zh-CN" dirty="0"/>
              <a:t>执行者与用例之间存在</a:t>
            </a:r>
            <a:r>
              <a:rPr lang="zh-CN" altLang="zh-CN" b="1" dirty="0">
                <a:solidFill>
                  <a:srgbClr val="C00000"/>
                </a:solidFill>
              </a:rPr>
              <a:t>交互</a:t>
            </a:r>
            <a:endParaRPr lang="zh-CN" altLang="zh-CN" dirty="0"/>
          </a:p>
          <a:p>
            <a:pPr lvl="1"/>
            <a:r>
              <a:rPr lang="zh-CN" altLang="zh-CN" dirty="0"/>
              <a:t>执行者触发用例执行，向用例</a:t>
            </a:r>
            <a:r>
              <a:rPr lang="zh-CN" altLang="zh-CN" b="1" dirty="0">
                <a:solidFill>
                  <a:srgbClr val="C00000"/>
                </a:solidFill>
              </a:rPr>
              <a:t>提供信息或从用例获取信息</a:t>
            </a:r>
            <a:endParaRPr lang="en-US" altLang="zh-CN" dirty="0"/>
          </a:p>
          <a:p>
            <a:pPr lvl="1"/>
            <a:r>
              <a:rPr lang="zh-CN" altLang="zh-CN" dirty="0"/>
              <a:t>触发用例执行的执行者称为</a:t>
            </a:r>
            <a:r>
              <a:rPr lang="zh-CN" altLang="zh-CN" b="1" dirty="0">
                <a:solidFill>
                  <a:srgbClr val="C00000"/>
                </a:solidFill>
              </a:rPr>
              <a:t>主动执行者</a:t>
            </a:r>
            <a:r>
              <a:rPr lang="zh-CN" altLang="zh-CN" dirty="0"/>
              <a:t>，仅从用例获取信息的执行者称为</a:t>
            </a:r>
            <a:r>
              <a:rPr lang="zh-CN" altLang="zh-CN" b="1" dirty="0">
                <a:solidFill>
                  <a:srgbClr val="C00000"/>
                </a:solidFill>
              </a:rPr>
              <a:t>被动执行者</a:t>
            </a:r>
            <a:endParaRPr lang="en-US" altLang="zh-CN" dirty="0"/>
          </a:p>
          <a:p>
            <a:pPr lvl="1"/>
            <a:r>
              <a:rPr lang="zh-CN" altLang="zh-CN" dirty="0"/>
              <a:t>执行者与用例间的边通常为无向边</a:t>
            </a:r>
            <a:endParaRPr lang="zh-CN" altLang="en-US" dirty="0"/>
          </a:p>
        </p:txBody>
      </p:sp>
      <p:sp>
        <p:nvSpPr>
          <p:cNvPr id="19" name="椭圆 18"/>
          <p:cNvSpPr/>
          <p:nvPr/>
        </p:nvSpPr>
        <p:spPr>
          <a:xfrm>
            <a:off x="8183438" y="3789040"/>
            <a:ext cx="2880228" cy="1137338"/>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监控老人状况</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sp>
        <p:nvSpPr>
          <p:cNvPr id="20" name="椭圆 19"/>
          <p:cNvSpPr/>
          <p:nvPr/>
        </p:nvSpPr>
        <p:spPr>
          <a:xfrm>
            <a:off x="8183438" y="5199986"/>
            <a:ext cx="2880228" cy="1216552"/>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Times New Roman" panose="02020603050405020304" pitchFamily="18" charset="0"/>
                <a:cs typeface="Times New Roman" panose="02020603050405020304" pitchFamily="18" charset="0"/>
              </a:rPr>
              <a:t>远程控制机器人</a:t>
            </a:r>
            <a:endParaRPr lang="zh-CN" altLang="en-US" sz="2000" dirty="0">
              <a:solidFill>
                <a:schemeClr val="tx1"/>
              </a:solidFill>
              <a:latin typeface="Times New Roman" panose="02020603050405020304" pitchFamily="18" charset="0"/>
              <a:cs typeface="Times New Roman" panose="02020603050405020304" pitchFamily="18" charset="0"/>
            </a:endParaRPr>
          </a:p>
        </p:txBody>
      </p:sp>
      <p:grpSp>
        <p:nvGrpSpPr>
          <p:cNvPr id="22" name="组合 21"/>
          <p:cNvGrpSpPr/>
          <p:nvPr/>
        </p:nvGrpSpPr>
        <p:grpSpPr>
          <a:xfrm>
            <a:off x="5123098" y="4545124"/>
            <a:ext cx="1080120" cy="1316759"/>
            <a:chOff x="971600" y="4086074"/>
            <a:chExt cx="1080120" cy="1316759"/>
          </a:xfrm>
        </p:grpSpPr>
        <p:sp>
          <p:nvSpPr>
            <p:cNvPr id="24" name="文本框 23"/>
            <p:cNvSpPr txBox="1"/>
            <p:nvPr/>
          </p:nvSpPr>
          <p:spPr>
            <a:xfrm>
              <a:off x="971600" y="4941168"/>
              <a:ext cx="1080120" cy="461665"/>
            </a:xfrm>
            <a:prstGeom prst="rect">
              <a:avLst/>
            </a:prstGeom>
            <a:noFill/>
          </p:spPr>
          <p:txBody>
            <a:bodyPr wrap="square" rtlCol="0">
              <a:spAutoFit/>
            </a:bodyPr>
            <a:lstStyle/>
            <a:p>
              <a:pPr algn="ctr"/>
              <a:r>
                <a:rPr lang="zh-CN" altLang="en-US" dirty="0">
                  <a:solidFill>
                    <a:schemeClr val="tx1"/>
                  </a:solidFill>
                  <a:latin typeface="+mn-ea"/>
                  <a:ea typeface="+mn-ea"/>
                </a:rPr>
                <a:t>家属</a:t>
              </a:r>
              <a:endParaRPr lang="en-US" altLang="zh-CN" dirty="0">
                <a:solidFill>
                  <a:schemeClr val="tx1"/>
                </a:solidFill>
                <a:latin typeface="+mn-ea"/>
                <a:ea typeface="+mn-ea"/>
              </a:endParaRPr>
            </a:p>
          </p:txBody>
        </p:sp>
        <p:grpSp>
          <p:nvGrpSpPr>
            <p:cNvPr id="25" name="组合 24"/>
            <p:cNvGrpSpPr/>
            <p:nvPr/>
          </p:nvGrpSpPr>
          <p:grpSpPr>
            <a:xfrm>
              <a:off x="1295636" y="4086074"/>
              <a:ext cx="432048" cy="764094"/>
              <a:chOff x="5724128" y="5041170"/>
              <a:chExt cx="432048" cy="764094"/>
            </a:xfrm>
          </p:grpSpPr>
          <p:cxnSp>
            <p:nvCxnSpPr>
              <p:cNvPr id="26" name="直接连接符 25"/>
              <p:cNvCxnSpPr/>
              <p:nvPr/>
            </p:nvCxnSpPr>
            <p:spPr>
              <a:xfrm>
                <a:off x="5940152" y="5085184"/>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5724128" y="5589240"/>
                <a:ext cx="216024" cy="2160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940152" y="5589240"/>
                <a:ext cx="216024" cy="1580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724128" y="5373216"/>
                <a:ext cx="4320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796136" y="5041170"/>
                <a:ext cx="288032" cy="188030"/>
              </a:xfrm>
              <a:prstGeom prst="ellipse">
                <a:avLst/>
              </a:prstGeom>
              <a:solidFill>
                <a:schemeClr val="bg1"/>
              </a:solid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cxnSp>
        <p:nvCxnSpPr>
          <p:cNvPr id="31" name="直接箭头连接符 30"/>
          <p:cNvCxnSpPr>
            <a:endCxn id="19" idx="2"/>
          </p:cNvCxnSpPr>
          <p:nvPr/>
        </p:nvCxnSpPr>
        <p:spPr>
          <a:xfrm flipV="1">
            <a:off x="5879182" y="4357709"/>
            <a:ext cx="2304256" cy="735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0" idx="2"/>
          </p:cNvCxnSpPr>
          <p:nvPr/>
        </p:nvCxnSpPr>
        <p:spPr>
          <a:xfrm>
            <a:off x="5879182" y="5093194"/>
            <a:ext cx="2304256" cy="71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4.2 </a:t>
            </a:r>
            <a:r>
              <a:rPr lang="zh-CN" altLang="en-US" dirty="0"/>
              <a:t>用例间的关系</a:t>
            </a:r>
            <a:endParaRPr lang="zh-CN" altLang="en-US" dirty="0"/>
          </a:p>
        </p:txBody>
      </p:sp>
      <p:sp>
        <p:nvSpPr>
          <p:cNvPr id="2" name="内容占位符 1"/>
          <p:cNvSpPr>
            <a:spLocks noGrp="1"/>
          </p:cNvSpPr>
          <p:nvPr>
            <p:ph idx="1"/>
          </p:nvPr>
        </p:nvSpPr>
        <p:spPr/>
        <p:txBody>
          <a:bodyPr/>
          <a:lstStyle/>
          <a:p>
            <a:pPr marL="514350" indent="-514350">
              <a:buFont typeface="+mj-ea"/>
              <a:buAutoNum type="circleNumDbPlain"/>
            </a:pPr>
            <a:r>
              <a:rPr lang="zh-CN" altLang="en-US" dirty="0"/>
              <a:t>包含</a:t>
            </a:r>
            <a:r>
              <a:rPr lang="en-US" altLang="zh-CN" dirty="0"/>
              <a:t>(Include)</a:t>
            </a:r>
            <a:endParaRPr lang="en-US" altLang="zh-CN" dirty="0"/>
          </a:p>
          <a:p>
            <a:pPr marL="514350" indent="-514350">
              <a:buFont typeface="+mj-ea"/>
              <a:buAutoNum type="circleNumDbPlain"/>
            </a:pPr>
            <a:r>
              <a:rPr lang="zh-CN" altLang="zh-CN" dirty="0"/>
              <a:t>扩展</a:t>
            </a:r>
            <a:r>
              <a:rPr lang="en-US" altLang="zh-CN" dirty="0"/>
              <a:t>(Extend)</a:t>
            </a:r>
            <a:endParaRPr lang="en-US" altLang="zh-CN" dirty="0"/>
          </a:p>
          <a:p>
            <a:pPr marL="514350" indent="-514350">
              <a:buFont typeface="+mj-ea"/>
              <a:buAutoNum type="circleNumDbPlain"/>
            </a:pPr>
            <a:r>
              <a:rPr lang="zh-CN" altLang="zh-CN" dirty="0"/>
              <a:t>继承</a:t>
            </a:r>
            <a:r>
              <a:rPr lang="en-US" altLang="zh-CN" dirty="0"/>
              <a:t>(Inherit)</a:t>
            </a:r>
            <a:endParaRPr lang="zh-CN" altLang="en-US" dirty="0"/>
          </a:p>
          <a:p>
            <a:endParaRPr lang="zh-CN" altLang="en-US" dirty="0"/>
          </a:p>
        </p:txBody>
      </p:sp>
      <p:grpSp>
        <p:nvGrpSpPr>
          <p:cNvPr id="12" name="组合 11"/>
          <p:cNvGrpSpPr/>
          <p:nvPr/>
        </p:nvGrpSpPr>
        <p:grpSpPr>
          <a:xfrm>
            <a:off x="6203218" y="1340768"/>
            <a:ext cx="4648273" cy="1753783"/>
            <a:chOff x="3675" y="5695"/>
            <a:chExt cx="6129" cy="2427"/>
          </a:xfrm>
        </p:grpSpPr>
        <p:sp>
          <p:nvSpPr>
            <p:cNvPr id="6" name="椭圆 5"/>
            <p:cNvSpPr/>
            <p:nvPr/>
          </p:nvSpPr>
          <p:spPr>
            <a:xfrm>
              <a:off x="3675" y="6607"/>
              <a:ext cx="1701" cy="1021"/>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A</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cxnSp>
          <p:nvCxnSpPr>
            <p:cNvPr id="8" name="直接箭头连接符 7"/>
            <p:cNvCxnSpPr>
              <a:stCxn id="6" idx="6"/>
              <a:endCxn id="9" idx="2"/>
            </p:cNvCxnSpPr>
            <p:nvPr/>
          </p:nvCxnSpPr>
          <p:spPr>
            <a:xfrm>
              <a:off x="5376" y="7118"/>
              <a:ext cx="2727" cy="0"/>
            </a:xfrm>
            <a:prstGeom prst="straightConnector1">
              <a:avLst/>
            </a:prstGeom>
            <a:ln w="22225">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8103" y="6607"/>
              <a:ext cx="1701" cy="1021"/>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B</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5376" y="6323"/>
              <a:ext cx="2727" cy="824"/>
            </a:xfrm>
            <a:prstGeom prst="rect">
              <a:avLst/>
            </a:prstGeom>
            <a:noFill/>
          </p:spPr>
          <p:txBody>
            <a:bodyPr wrap="square" rtlCol="0">
              <a:spAutoFit/>
            </a:bodyPr>
            <a:lstStyle/>
            <a:p>
              <a:r>
                <a:rPr lang="en-US" altLang="zh-CN" sz="2800" dirty="0">
                  <a:solidFill>
                    <a:srgbClr val="C00000"/>
                  </a:solidFill>
                </a:rPr>
                <a:t>《include》</a:t>
              </a:r>
              <a:endParaRPr lang="en-US" altLang="zh-CN" sz="2800" dirty="0">
                <a:solidFill>
                  <a:srgbClr val="C00000"/>
                </a:solidFill>
              </a:endParaRPr>
            </a:p>
          </p:txBody>
        </p:sp>
        <p:sp>
          <p:nvSpPr>
            <p:cNvPr id="7" name="文本框 6"/>
            <p:cNvSpPr txBox="1"/>
            <p:nvPr/>
          </p:nvSpPr>
          <p:spPr>
            <a:xfrm>
              <a:off x="5376" y="5695"/>
              <a:ext cx="2727" cy="824"/>
            </a:xfrm>
            <a:prstGeom prst="rect">
              <a:avLst/>
            </a:prstGeom>
            <a:noFill/>
          </p:spPr>
          <p:txBody>
            <a:bodyPr wrap="square" rtlCol="0">
              <a:spAutoFit/>
            </a:bodyPr>
            <a:lstStyle/>
            <a:p>
              <a:r>
                <a:rPr lang="en-US" altLang="zh-CN" sz="2800" dirty="0">
                  <a:solidFill>
                    <a:srgbClr val="C00000"/>
                  </a:solidFill>
                </a:rPr>
                <a:t>《extend》</a:t>
              </a:r>
              <a:endParaRPr lang="en-US" altLang="zh-CN" sz="2800" dirty="0">
                <a:solidFill>
                  <a:srgbClr val="C00000"/>
                </a:solidFill>
              </a:endParaRPr>
            </a:p>
          </p:txBody>
        </p:sp>
        <p:sp>
          <p:nvSpPr>
            <p:cNvPr id="11" name="文本框 10"/>
            <p:cNvSpPr txBox="1"/>
            <p:nvPr/>
          </p:nvSpPr>
          <p:spPr>
            <a:xfrm>
              <a:off x="5376" y="7298"/>
              <a:ext cx="2809" cy="824"/>
            </a:xfrm>
            <a:prstGeom prst="rect">
              <a:avLst/>
            </a:prstGeom>
            <a:noFill/>
          </p:spPr>
          <p:txBody>
            <a:bodyPr wrap="square" rtlCol="0">
              <a:spAutoFit/>
            </a:bodyPr>
            <a:lstStyle/>
            <a:p>
              <a:r>
                <a:rPr lang="en-US" altLang="zh-CN" sz="2800" dirty="0">
                  <a:solidFill>
                    <a:srgbClr val="C00000"/>
                  </a:solidFill>
                </a:rPr>
                <a:t>《inherit》</a:t>
              </a:r>
              <a:endParaRPr lang="en-US" altLang="zh-CN" sz="2800" dirty="0">
                <a:solidFill>
                  <a:srgbClr val="C00000"/>
                </a:solidFill>
              </a:endParaRPr>
            </a:p>
          </p:txBody>
        </p:sp>
      </p:gr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a:t>
            </a:r>
            <a:r>
              <a:rPr lang="en-US" altLang="zh-CN" dirty="0"/>
              <a:t>1</a:t>
            </a:r>
            <a:r>
              <a:rPr lang="zh-CN" altLang="en-US" dirty="0"/>
              <a:t>）用例间的关系</a:t>
            </a:r>
            <a:r>
              <a:rPr lang="en-US" altLang="zh-CN" dirty="0"/>
              <a:t>-</a:t>
            </a:r>
            <a:r>
              <a:rPr lang="zh-CN" altLang="en-US" dirty="0"/>
              <a:t>包含关系</a:t>
            </a:r>
            <a:endParaRPr lang="zh-CN" altLang="en-US" dirty="0"/>
          </a:p>
        </p:txBody>
      </p:sp>
      <p:sp>
        <p:nvSpPr>
          <p:cNvPr id="2" name="内容占位符 1"/>
          <p:cNvSpPr>
            <a:spLocks noGrp="1"/>
          </p:cNvSpPr>
          <p:nvPr>
            <p:ph idx="1"/>
          </p:nvPr>
        </p:nvSpPr>
        <p:spPr/>
        <p:txBody>
          <a:bodyPr/>
          <a:lstStyle/>
          <a:p>
            <a:r>
              <a:rPr lang="zh-CN" altLang="zh-CN" dirty="0"/>
              <a:t>如果</a:t>
            </a:r>
            <a:r>
              <a:rPr lang="zh-CN" altLang="en-US" dirty="0"/>
              <a:t>用例</a:t>
            </a:r>
            <a:r>
              <a:rPr lang="en-US" altLang="zh-CN" dirty="0"/>
              <a:t>B</a:t>
            </a:r>
            <a:r>
              <a:rPr lang="zh-CN" altLang="zh-CN" dirty="0"/>
              <a:t>是</a:t>
            </a:r>
            <a:r>
              <a:rPr lang="zh-CN" altLang="en-US" dirty="0"/>
              <a:t>用例</a:t>
            </a:r>
            <a:r>
              <a:rPr lang="en-US" altLang="zh-CN" dirty="0"/>
              <a:t>A</a:t>
            </a:r>
            <a:r>
              <a:rPr lang="zh-CN" altLang="zh-CN" dirty="0"/>
              <a:t>的某项</a:t>
            </a:r>
            <a:r>
              <a:rPr lang="zh-CN" altLang="zh-CN" dirty="0">
                <a:solidFill>
                  <a:srgbClr val="C00000"/>
                </a:solidFill>
              </a:rPr>
              <a:t>子功能</a:t>
            </a:r>
            <a:r>
              <a:rPr lang="zh-CN" altLang="en-US" dirty="0"/>
              <a:t>，</a:t>
            </a:r>
            <a:r>
              <a:rPr lang="zh-CN" altLang="zh-CN" dirty="0"/>
              <a:t>则称用例</a:t>
            </a:r>
            <a:r>
              <a:rPr lang="en-US" altLang="zh-CN" dirty="0"/>
              <a:t>A</a:t>
            </a:r>
            <a:r>
              <a:rPr lang="zh-CN" altLang="zh-CN" dirty="0"/>
              <a:t>包含用例</a:t>
            </a:r>
            <a:r>
              <a:rPr lang="en-US" altLang="zh-CN" dirty="0"/>
              <a:t>B</a:t>
            </a:r>
            <a:endParaRPr lang="en-US" altLang="zh-CN" dirty="0"/>
          </a:p>
          <a:p>
            <a:pPr lvl="1"/>
            <a:r>
              <a:rPr lang="zh-CN" altLang="zh-CN" dirty="0"/>
              <a:t>包含关系</a:t>
            </a:r>
            <a:r>
              <a:rPr lang="zh-CN" altLang="en-US" dirty="0"/>
              <a:t>用于</a:t>
            </a:r>
            <a:r>
              <a:rPr lang="zh-CN" altLang="zh-CN" dirty="0"/>
              <a:t>提取多个用例中的公共子功能，以避免重复和冗余</a:t>
            </a:r>
            <a:endParaRPr lang="zh-CN" altLang="zh-CN" dirty="0"/>
          </a:p>
          <a:p>
            <a:pPr lvl="1"/>
            <a:r>
              <a:rPr lang="zh-CN" altLang="en-US" dirty="0">
                <a:sym typeface="+mn-ea"/>
              </a:rPr>
              <a:t>体现了功能分解和组织的思想</a:t>
            </a:r>
            <a:endParaRPr lang="zh-CN" altLang="en-US" b="1" dirty="0">
              <a:latin typeface="微软雅黑" panose="020B0503020204020204" charset="-122"/>
              <a:ea typeface="微软雅黑" panose="020B0503020204020204" charset="-122"/>
            </a:endParaRPr>
          </a:p>
          <a:p>
            <a:endParaRPr lang="zh-CN" altLang="zh-CN" dirty="0"/>
          </a:p>
        </p:txBody>
      </p:sp>
      <p:sp>
        <p:nvSpPr>
          <p:cNvPr id="7" name="椭圆 6"/>
          <p:cNvSpPr/>
          <p:nvPr/>
        </p:nvSpPr>
        <p:spPr>
          <a:xfrm>
            <a:off x="1738722" y="3767989"/>
            <a:ext cx="2144076" cy="751932"/>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监视老人状况</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11" name="直接箭头连接符 10"/>
          <p:cNvCxnSpPr>
            <a:stCxn id="7" idx="6"/>
            <a:endCxn id="13" idx="2"/>
          </p:cNvCxnSpPr>
          <p:nvPr/>
        </p:nvCxnSpPr>
        <p:spPr>
          <a:xfrm>
            <a:off x="3882798" y="4143955"/>
            <a:ext cx="2421648" cy="0"/>
          </a:xfrm>
          <a:prstGeom prst="straightConnector1">
            <a:avLst/>
          </a:prstGeom>
          <a:ln w="22225">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304446" y="3719383"/>
            <a:ext cx="2399484" cy="849143"/>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cs typeface="Times New Roman" panose="02020603050405020304" pitchFamily="18" charset="0"/>
              </a:rPr>
              <a:t>自主跟随老人</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4150990" y="3571381"/>
            <a:ext cx="2065260" cy="523240"/>
          </a:xfrm>
          <a:prstGeom prst="rect">
            <a:avLst/>
          </a:prstGeom>
          <a:noFill/>
        </p:spPr>
        <p:txBody>
          <a:bodyPr wrap="square" rtlCol="0">
            <a:spAutoFit/>
          </a:bodyPr>
          <a:lstStyle/>
          <a:p>
            <a:pPr algn="ctr"/>
            <a:r>
              <a:rPr lang="en-US" altLang="zh-CN" sz="2800" dirty="0">
                <a:solidFill>
                  <a:srgbClr val="C00000"/>
                </a:solidFill>
              </a:rPr>
              <a:t>《include》</a:t>
            </a:r>
            <a:endParaRPr lang="en-US" altLang="zh-CN" sz="2800" dirty="0">
              <a:solidFill>
                <a:srgbClr val="C00000"/>
              </a:solidFill>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a:t>
            </a:r>
            <a:r>
              <a:rPr lang="en-US" altLang="zh-CN" dirty="0"/>
              <a:t>2</a:t>
            </a:r>
            <a:r>
              <a:rPr lang="zh-CN" altLang="en-US" dirty="0"/>
              <a:t>）用例间的关系</a:t>
            </a:r>
            <a:r>
              <a:rPr lang="en-US" altLang="zh-CN" dirty="0"/>
              <a:t>-</a:t>
            </a:r>
            <a:r>
              <a:rPr lang="zh-CN" altLang="zh-CN" dirty="0"/>
              <a:t>扩展关系</a:t>
            </a:r>
            <a:endParaRPr lang="zh-CN" altLang="zh-CN" dirty="0"/>
          </a:p>
        </p:txBody>
      </p:sp>
      <p:sp>
        <p:nvSpPr>
          <p:cNvPr id="2" name="内容占位符 1"/>
          <p:cNvSpPr>
            <a:spLocks noGrp="1"/>
          </p:cNvSpPr>
          <p:nvPr>
            <p:ph idx="1"/>
          </p:nvPr>
        </p:nvSpPr>
        <p:spPr/>
        <p:txBody>
          <a:bodyPr/>
          <a:lstStyle/>
          <a:p>
            <a:r>
              <a:rPr lang="zh-CN" altLang="zh-CN" dirty="0"/>
              <a:t>如果</a:t>
            </a:r>
            <a:r>
              <a:rPr lang="zh-CN" altLang="en-US" dirty="0"/>
              <a:t>用例</a:t>
            </a:r>
            <a:r>
              <a:rPr lang="en-US" altLang="zh-CN" dirty="0"/>
              <a:t>A</a:t>
            </a:r>
            <a:r>
              <a:rPr lang="zh-CN" altLang="zh-CN" dirty="0"/>
              <a:t>与</a:t>
            </a:r>
            <a:r>
              <a:rPr lang="en-US" altLang="zh-CN" dirty="0"/>
              <a:t>B</a:t>
            </a:r>
            <a:r>
              <a:rPr lang="zh-CN" altLang="zh-CN" dirty="0"/>
              <a:t>相似，但</a:t>
            </a:r>
            <a:r>
              <a:rPr lang="en-US" altLang="zh-CN" dirty="0">
                <a:solidFill>
                  <a:srgbClr val="C00000"/>
                </a:solidFill>
              </a:rPr>
              <a:t>A</a:t>
            </a:r>
            <a:r>
              <a:rPr lang="zh-CN" altLang="zh-CN" dirty="0">
                <a:solidFill>
                  <a:srgbClr val="C00000"/>
                </a:solidFill>
              </a:rPr>
              <a:t>的功能较</a:t>
            </a:r>
            <a:r>
              <a:rPr lang="en-US" altLang="zh-CN" dirty="0">
                <a:solidFill>
                  <a:srgbClr val="C00000"/>
                </a:solidFill>
              </a:rPr>
              <a:t>B</a:t>
            </a:r>
            <a:r>
              <a:rPr lang="zh-CN" altLang="zh-CN" dirty="0">
                <a:solidFill>
                  <a:srgbClr val="C00000"/>
                </a:solidFill>
              </a:rPr>
              <a:t>多</a:t>
            </a:r>
            <a:r>
              <a:rPr lang="zh-CN" altLang="zh-CN" dirty="0"/>
              <a:t>，</a:t>
            </a:r>
            <a:r>
              <a:rPr lang="en-US" altLang="zh-CN" dirty="0"/>
              <a:t>A</a:t>
            </a:r>
            <a:r>
              <a:rPr lang="zh-CN" altLang="zh-CN" dirty="0"/>
              <a:t>的动作序列是在</a:t>
            </a:r>
            <a:r>
              <a:rPr lang="en-US" altLang="zh-CN" dirty="0"/>
              <a:t>B</a:t>
            </a:r>
            <a:r>
              <a:rPr lang="zh-CN" altLang="zh-CN" dirty="0"/>
              <a:t>的动作序列中的某些执行点上</a:t>
            </a:r>
            <a:r>
              <a:rPr lang="zh-CN" altLang="zh-CN" dirty="0">
                <a:solidFill>
                  <a:srgbClr val="C00000"/>
                </a:solidFill>
              </a:rPr>
              <a:t>插入附加</a:t>
            </a:r>
            <a:r>
              <a:rPr lang="zh-CN" altLang="zh-CN" dirty="0"/>
              <a:t>动作序列而构成的，则称</a:t>
            </a:r>
            <a:r>
              <a:rPr lang="zh-CN" altLang="zh-CN" dirty="0">
                <a:solidFill>
                  <a:srgbClr val="C00000"/>
                </a:solidFill>
              </a:rPr>
              <a:t>用例</a:t>
            </a:r>
            <a:r>
              <a:rPr lang="en-US" altLang="zh-CN" dirty="0">
                <a:solidFill>
                  <a:srgbClr val="C00000"/>
                </a:solidFill>
              </a:rPr>
              <a:t>A</a:t>
            </a:r>
            <a:r>
              <a:rPr lang="zh-CN" altLang="zh-CN" dirty="0">
                <a:solidFill>
                  <a:srgbClr val="C00000"/>
                </a:solidFill>
              </a:rPr>
              <a:t>扩展用例</a:t>
            </a:r>
            <a:r>
              <a:rPr lang="en-US" altLang="zh-CN" dirty="0">
                <a:solidFill>
                  <a:srgbClr val="C00000"/>
                </a:solidFill>
              </a:rPr>
              <a:t>B</a:t>
            </a:r>
            <a:endParaRPr lang="en-US" altLang="zh-CN" dirty="0"/>
          </a:p>
          <a:p>
            <a:r>
              <a:rPr lang="zh-CN" altLang="zh-CN" dirty="0"/>
              <a:t>用来区隔正常业务处理功能和带有例外处理的功能</a:t>
            </a:r>
            <a:endParaRPr lang="zh-CN" altLang="zh-CN" dirty="0"/>
          </a:p>
          <a:p>
            <a:pPr lvl="1"/>
            <a:r>
              <a:rPr lang="zh-CN" altLang="zh-CN" dirty="0"/>
              <a:t>避免例外处理逻辑搅乱或湮灭正常处理逻辑</a:t>
            </a:r>
            <a:endParaRPr lang="zh-CN" altLang="zh-CN" dirty="0"/>
          </a:p>
          <a:p>
            <a:pPr lvl="1"/>
            <a:r>
              <a:rPr lang="zh-CN" altLang="en-US" dirty="0"/>
              <a:t>体现了功能增强</a:t>
            </a:r>
            <a:endParaRPr lang="zh-CN" altLang="en-US" dirty="0"/>
          </a:p>
        </p:txBody>
      </p:sp>
      <p:grpSp>
        <p:nvGrpSpPr>
          <p:cNvPr id="12" name="组合 11"/>
          <p:cNvGrpSpPr/>
          <p:nvPr/>
        </p:nvGrpSpPr>
        <p:grpSpPr>
          <a:xfrm>
            <a:off x="730611" y="4545124"/>
            <a:ext cx="9253028" cy="974643"/>
            <a:chOff x="1090650" y="5178888"/>
            <a:chExt cx="9253028" cy="974643"/>
          </a:xfrm>
        </p:grpSpPr>
        <p:sp>
          <p:nvSpPr>
            <p:cNvPr id="14" name="椭圆 13"/>
            <p:cNvSpPr/>
            <p:nvPr/>
          </p:nvSpPr>
          <p:spPr>
            <a:xfrm>
              <a:off x="1090650" y="5179113"/>
              <a:ext cx="4069193" cy="974418"/>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Create Course Plan </a:t>
              </a:r>
              <a:r>
                <a:rPr lang="en-US" altLang="zh-CN" dirty="0">
                  <a:solidFill>
                    <a:srgbClr val="C00000"/>
                  </a:solidFill>
                  <a:latin typeface="Times New Roman" panose="02020603050405020304" pitchFamily="18" charset="0"/>
                  <a:cs typeface="Times New Roman" panose="02020603050405020304" pitchFamily="18" charset="0"/>
                </a:rPr>
                <a:t>for Qian Class</a:t>
              </a:r>
              <a:endParaRPr lang="zh-CN" altLang="en-US" dirty="0">
                <a:solidFill>
                  <a:srgbClr val="C00000"/>
                </a:solidFill>
                <a:latin typeface="Times New Roman" panose="02020603050405020304" pitchFamily="18" charset="0"/>
                <a:cs typeface="Times New Roman" panose="02020603050405020304" pitchFamily="18" charset="0"/>
              </a:endParaRPr>
            </a:p>
          </p:txBody>
        </p:sp>
        <p:cxnSp>
          <p:nvCxnSpPr>
            <p:cNvPr id="15" name="直接箭头连接符 14"/>
            <p:cNvCxnSpPr>
              <a:stCxn id="14" idx="6"/>
              <a:endCxn id="16" idx="2"/>
            </p:cNvCxnSpPr>
            <p:nvPr/>
          </p:nvCxnSpPr>
          <p:spPr>
            <a:xfrm flipV="1">
              <a:off x="5159843" y="5666097"/>
              <a:ext cx="2051487" cy="225"/>
            </a:xfrm>
            <a:prstGeom prst="straightConnector1">
              <a:avLst/>
            </a:prstGeom>
            <a:ln w="22225">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211330" y="5178888"/>
              <a:ext cx="3132348" cy="974418"/>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Create Course Plan</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5303117" y="5178888"/>
              <a:ext cx="1727453" cy="461665"/>
            </a:xfrm>
            <a:prstGeom prst="rect">
              <a:avLst/>
            </a:prstGeom>
            <a:noFill/>
          </p:spPr>
          <p:txBody>
            <a:bodyPr wrap="square" rtlCol="0">
              <a:spAutoFit/>
            </a:bodyPr>
            <a:lstStyle/>
            <a:p>
              <a:pPr algn="ctr"/>
              <a:r>
                <a:rPr lang="en-US" altLang="zh-CN" dirty="0">
                  <a:solidFill>
                    <a:srgbClr val="C00000"/>
                  </a:solidFill>
                </a:rPr>
                <a:t>《extend》</a:t>
              </a:r>
              <a:endParaRPr lang="en-US" altLang="zh-CN" dirty="0">
                <a:solidFill>
                  <a:srgbClr val="C00000"/>
                </a:solidFill>
              </a:endParaRPr>
            </a:p>
          </p:txBody>
        </p:sp>
      </p:grpSp>
      <p:pic>
        <p:nvPicPr>
          <p:cNvPr id="4" name="图片 3"/>
          <p:cNvPicPr>
            <a:picLocks noChangeAspect="1"/>
          </p:cNvPicPr>
          <p:nvPr/>
        </p:nvPicPr>
        <p:blipFill>
          <a:blip r:embed="rId1"/>
          <a:stretch>
            <a:fillRect/>
          </a:stretch>
        </p:blipFill>
        <p:spPr>
          <a:xfrm>
            <a:off x="10726686" y="5506884"/>
            <a:ext cx="1035673" cy="1046205"/>
          </a:xfrm>
          <a:prstGeom prst="rect">
            <a:avLst/>
          </a:prstGeom>
        </p:spPr>
      </p:pic>
      <p:sp>
        <p:nvSpPr>
          <p:cNvPr id="6" name="矩形 5"/>
          <p:cNvSpPr/>
          <p:nvPr/>
        </p:nvSpPr>
        <p:spPr>
          <a:xfrm>
            <a:off x="802618" y="5697252"/>
            <a:ext cx="9541060" cy="78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包含和扩展有何本质性的区别？</a:t>
            </a:r>
            <a:endParaRPr lang="zh-CN" altLang="en-US" sz="2800" dirty="0">
              <a:solidFill>
                <a:srgbClr val="C00000"/>
              </a:solidFill>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a:t>
            </a:r>
            <a:r>
              <a:rPr lang="en-US" altLang="zh-CN" dirty="0"/>
              <a:t>3</a:t>
            </a:r>
            <a:r>
              <a:rPr lang="zh-CN" altLang="en-US" dirty="0"/>
              <a:t>）用例间的关系</a:t>
            </a:r>
            <a:r>
              <a:rPr lang="en-US" altLang="zh-CN" dirty="0"/>
              <a:t>-</a:t>
            </a:r>
            <a:r>
              <a:rPr lang="zh-CN" altLang="zh-CN" dirty="0"/>
              <a:t>继承</a:t>
            </a:r>
            <a:endParaRPr lang="zh-CN" altLang="en-US" dirty="0"/>
          </a:p>
        </p:txBody>
      </p:sp>
      <p:sp>
        <p:nvSpPr>
          <p:cNvPr id="2" name="内容占位符 1"/>
          <p:cNvSpPr>
            <a:spLocks noGrp="1"/>
          </p:cNvSpPr>
          <p:nvPr>
            <p:ph idx="1"/>
          </p:nvPr>
        </p:nvSpPr>
        <p:spPr/>
        <p:txBody>
          <a:bodyPr>
            <a:normAutofit/>
          </a:bodyPr>
          <a:lstStyle/>
          <a:p>
            <a:r>
              <a:rPr lang="zh-CN" altLang="zh-CN" dirty="0"/>
              <a:t>如果</a:t>
            </a:r>
            <a:r>
              <a:rPr lang="en-US" altLang="zh-CN" dirty="0"/>
              <a:t>A</a:t>
            </a:r>
            <a:r>
              <a:rPr lang="zh-CN" altLang="zh-CN" dirty="0"/>
              <a:t>与</a:t>
            </a:r>
            <a:r>
              <a:rPr lang="en-US" altLang="zh-CN" dirty="0"/>
              <a:t>B</a:t>
            </a:r>
            <a:r>
              <a:rPr lang="zh-CN" altLang="zh-CN" dirty="0"/>
              <a:t>相似，但</a:t>
            </a:r>
            <a:r>
              <a:rPr lang="en-US" altLang="zh-CN" dirty="0"/>
              <a:t>A</a:t>
            </a:r>
            <a:r>
              <a:rPr lang="zh-CN" altLang="zh-CN" dirty="0"/>
              <a:t>的动作序列是通过</a:t>
            </a:r>
            <a:r>
              <a:rPr lang="zh-CN" altLang="zh-CN" dirty="0">
                <a:solidFill>
                  <a:srgbClr val="C00000"/>
                </a:solidFill>
              </a:rPr>
              <a:t>改写</a:t>
            </a:r>
            <a:r>
              <a:rPr lang="en-US" altLang="zh-CN" dirty="0"/>
              <a:t>B</a:t>
            </a:r>
            <a:r>
              <a:rPr lang="zh-CN" altLang="zh-CN" dirty="0"/>
              <a:t>的部分动作或者扩展</a:t>
            </a:r>
            <a:r>
              <a:rPr lang="en-US" altLang="zh-CN" dirty="0"/>
              <a:t>B</a:t>
            </a:r>
            <a:r>
              <a:rPr lang="zh-CN" altLang="zh-CN" dirty="0"/>
              <a:t>的动作而获得的，则称</a:t>
            </a:r>
            <a:r>
              <a:rPr lang="zh-CN" altLang="zh-CN" dirty="0">
                <a:solidFill>
                  <a:srgbClr val="C00000"/>
                </a:solidFill>
              </a:rPr>
              <a:t>用例</a:t>
            </a:r>
            <a:r>
              <a:rPr lang="en-US" altLang="zh-CN" dirty="0">
                <a:solidFill>
                  <a:srgbClr val="C00000"/>
                </a:solidFill>
              </a:rPr>
              <a:t>A</a:t>
            </a:r>
            <a:r>
              <a:rPr lang="zh-CN" altLang="zh-CN" dirty="0">
                <a:solidFill>
                  <a:srgbClr val="C00000"/>
                </a:solidFill>
              </a:rPr>
              <a:t>继承用例</a:t>
            </a:r>
            <a:r>
              <a:rPr lang="en-US" altLang="zh-CN" dirty="0">
                <a:solidFill>
                  <a:srgbClr val="C00000"/>
                </a:solidFill>
              </a:rPr>
              <a:t>B</a:t>
            </a:r>
            <a:endParaRPr lang="en-US" altLang="zh-CN" dirty="0">
              <a:solidFill>
                <a:srgbClr val="C00000"/>
              </a:solidFill>
            </a:endParaRPr>
          </a:p>
          <a:p>
            <a:endParaRPr lang="en-US" altLang="zh-CN" dirty="0"/>
          </a:p>
          <a:p>
            <a:r>
              <a:rPr lang="zh-CN" altLang="en-US" dirty="0">
                <a:sym typeface="+mn-ea"/>
              </a:rPr>
              <a:t>体现了</a:t>
            </a:r>
            <a:r>
              <a:rPr lang="zh-CN" altLang="en-US" dirty="0">
                <a:solidFill>
                  <a:srgbClr val="C00000"/>
                </a:solidFill>
                <a:sym typeface="+mn-ea"/>
              </a:rPr>
              <a:t>功能改写</a:t>
            </a:r>
            <a:endParaRPr lang="zh-CN" altLang="en-US" b="1" dirty="0">
              <a:solidFill>
                <a:srgbClr val="C00000"/>
              </a:solidFill>
              <a:latin typeface="微软雅黑" panose="020B0503020204020204" charset="-122"/>
              <a:ea typeface="微软雅黑" panose="020B0503020204020204" charset="-122"/>
            </a:endParaRPr>
          </a:p>
          <a:p>
            <a:endParaRPr lang="zh-CN" altLang="en-US" dirty="0"/>
          </a:p>
        </p:txBody>
      </p:sp>
      <p:sp>
        <p:nvSpPr>
          <p:cNvPr id="7" name="椭圆 6"/>
          <p:cNvSpPr/>
          <p:nvPr/>
        </p:nvSpPr>
        <p:spPr>
          <a:xfrm>
            <a:off x="7490302" y="4719321"/>
            <a:ext cx="1080135" cy="648335"/>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A</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
        <p:nvSpPr>
          <p:cNvPr id="9" name="椭圆 8"/>
          <p:cNvSpPr/>
          <p:nvPr/>
        </p:nvSpPr>
        <p:spPr>
          <a:xfrm>
            <a:off x="7490302" y="2953386"/>
            <a:ext cx="1080135" cy="648335"/>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B</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grpSp>
        <p:nvGrpSpPr>
          <p:cNvPr id="13" name="组合 12"/>
          <p:cNvGrpSpPr/>
          <p:nvPr/>
        </p:nvGrpSpPr>
        <p:grpSpPr>
          <a:xfrm>
            <a:off x="7922736" y="3587115"/>
            <a:ext cx="215900" cy="1113790"/>
            <a:chOff x="1686388" y="4053872"/>
            <a:chExt cx="216024" cy="1113789"/>
          </a:xfrm>
        </p:grpSpPr>
        <p:cxnSp>
          <p:nvCxnSpPr>
            <p:cNvPr id="8" name="直接箭头连接符 7"/>
            <p:cNvCxnSpPr>
              <a:endCxn id="9" idx="4"/>
            </p:cNvCxnSpPr>
            <p:nvPr/>
          </p:nvCxnSpPr>
          <p:spPr>
            <a:xfrm flipV="1">
              <a:off x="1794400" y="4068345"/>
              <a:ext cx="0" cy="1099316"/>
            </a:xfrm>
            <a:prstGeom prst="straightConnector1">
              <a:avLst/>
            </a:prstGeom>
            <a:ln w="22225" cmpd="sng">
              <a:solidFill>
                <a:srgbClr val="C00000"/>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a:off x="1686388" y="4053872"/>
              <a:ext cx="216024" cy="188747"/>
            </a:xfrm>
            <a:prstGeom prst="triangle">
              <a:avLst/>
            </a:prstGeom>
            <a:solidFill>
              <a:schemeClr val="bg1"/>
            </a:solidFill>
            <a:ln w="16891"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pic>
        <p:nvPicPr>
          <p:cNvPr id="10" name="图片 9"/>
          <p:cNvPicPr>
            <a:picLocks noChangeAspect="1"/>
          </p:cNvPicPr>
          <p:nvPr/>
        </p:nvPicPr>
        <p:blipFill>
          <a:blip r:embed="rId1"/>
          <a:stretch>
            <a:fillRect/>
          </a:stretch>
        </p:blipFill>
        <p:spPr>
          <a:xfrm>
            <a:off x="10726686" y="5506884"/>
            <a:ext cx="1035673" cy="1046205"/>
          </a:xfrm>
          <a:prstGeom prst="rect">
            <a:avLst/>
          </a:prstGeom>
        </p:spPr>
      </p:pic>
      <p:sp>
        <p:nvSpPr>
          <p:cNvPr id="11" name="矩形 10"/>
          <p:cNvSpPr/>
          <p:nvPr/>
        </p:nvSpPr>
        <p:spPr>
          <a:xfrm>
            <a:off x="802618" y="5697252"/>
            <a:ext cx="9541060" cy="78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扩展和继承有何本质性的区别？</a:t>
            </a:r>
            <a:endParaRPr lang="zh-CN" altLang="en-US" sz="2800" dirty="0">
              <a:solidFill>
                <a:srgbClr val="C00000"/>
              </a:solidFil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a:t>
            </a:r>
            <a:r>
              <a:rPr lang="en-US" altLang="zh-CN" dirty="0"/>
              <a:t>4</a:t>
            </a:r>
            <a:r>
              <a:rPr lang="zh-CN" altLang="en-US" dirty="0"/>
              <a:t>）边界框</a:t>
            </a:r>
            <a:endParaRPr lang="zh-CN" altLang="en-US" dirty="0"/>
          </a:p>
        </p:txBody>
      </p:sp>
      <p:sp>
        <p:nvSpPr>
          <p:cNvPr id="2" name="内容占位符 1"/>
          <p:cNvSpPr>
            <a:spLocks noGrp="1"/>
          </p:cNvSpPr>
          <p:nvPr>
            <p:ph idx="1"/>
          </p:nvPr>
        </p:nvSpPr>
        <p:spPr/>
        <p:txBody>
          <a:bodyPr/>
          <a:lstStyle/>
          <a:p>
            <a:r>
              <a:rPr lang="zh-CN" altLang="zh-CN" dirty="0"/>
              <a:t>表示整个软件系统或子系统的边界</a:t>
            </a:r>
            <a:endParaRPr lang="zh-CN" altLang="zh-CN" dirty="0"/>
          </a:p>
          <a:p>
            <a:pPr lvl="1"/>
            <a:r>
              <a:rPr lang="zh-CN" altLang="zh-CN" dirty="0"/>
              <a:t>边界框内的用例构成了系统或子系统的内容</a:t>
            </a:r>
            <a:r>
              <a:rPr lang="zh-CN" altLang="en-US" dirty="0"/>
              <a:t>，如用例</a:t>
            </a:r>
            <a:endParaRPr lang="zh-CN" altLang="zh-CN" dirty="0"/>
          </a:p>
          <a:p>
            <a:pPr lvl="1"/>
            <a:r>
              <a:rPr lang="zh-CN" altLang="en-US" dirty="0"/>
              <a:t>外面的是系统之外的执行者</a:t>
            </a:r>
            <a:endParaRPr lang="zh-CN" altLang="en-US" dirty="0"/>
          </a:p>
        </p:txBody>
      </p:sp>
      <p:sp>
        <p:nvSpPr>
          <p:cNvPr id="6" name="矩形 5"/>
          <p:cNvSpPr/>
          <p:nvPr/>
        </p:nvSpPr>
        <p:spPr>
          <a:xfrm>
            <a:off x="3574926" y="3248856"/>
            <a:ext cx="3708412" cy="2483606"/>
          </a:xfrm>
          <a:prstGeom prst="rect">
            <a:avLst/>
          </a:prstGeom>
          <a:noFill/>
          <a:ln w="29591">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630710" y="3662881"/>
            <a:ext cx="1080120" cy="1686091"/>
            <a:chOff x="971600" y="4086074"/>
            <a:chExt cx="1080120" cy="1686091"/>
          </a:xfrm>
        </p:grpSpPr>
        <p:sp>
          <p:nvSpPr>
            <p:cNvPr id="8" name="文本框 7"/>
            <p:cNvSpPr txBox="1"/>
            <p:nvPr/>
          </p:nvSpPr>
          <p:spPr>
            <a:xfrm>
              <a:off x="971600" y="4941168"/>
              <a:ext cx="1080120" cy="830997"/>
            </a:xfrm>
            <a:prstGeom prst="rect">
              <a:avLst/>
            </a:prstGeom>
            <a:noFill/>
          </p:spPr>
          <p:txBody>
            <a:bodyPr wrap="square" rtlCol="0">
              <a:spAutoFit/>
            </a:bodyPr>
            <a:lstStyle/>
            <a:p>
              <a:pPr algn="ctr"/>
              <a:r>
                <a:rPr lang="en-US" altLang="zh-CN" dirty="0">
                  <a:solidFill>
                    <a:srgbClr val="C00000"/>
                  </a:solidFill>
                </a:rPr>
                <a:t>Actor</a:t>
              </a:r>
              <a:endParaRPr lang="en-US" altLang="zh-CN" dirty="0">
                <a:solidFill>
                  <a:srgbClr val="C00000"/>
                </a:solidFill>
              </a:endParaRPr>
            </a:p>
            <a:p>
              <a:pPr algn="ctr"/>
              <a:r>
                <a:rPr lang="en-US" altLang="zh-CN" dirty="0">
                  <a:solidFill>
                    <a:srgbClr val="C00000"/>
                  </a:solidFill>
                </a:rPr>
                <a:t>Name</a:t>
              </a:r>
              <a:endParaRPr lang="en-US" altLang="zh-CN" dirty="0">
                <a:solidFill>
                  <a:srgbClr val="C00000"/>
                </a:solidFill>
              </a:endParaRPr>
            </a:p>
          </p:txBody>
        </p:sp>
        <p:grpSp>
          <p:nvGrpSpPr>
            <p:cNvPr id="9" name="组合 8"/>
            <p:cNvGrpSpPr/>
            <p:nvPr/>
          </p:nvGrpSpPr>
          <p:grpSpPr>
            <a:xfrm>
              <a:off x="1295636" y="4086074"/>
              <a:ext cx="432048" cy="764094"/>
              <a:chOff x="5724128" y="5041170"/>
              <a:chExt cx="432048" cy="764094"/>
            </a:xfrm>
          </p:grpSpPr>
          <p:cxnSp>
            <p:nvCxnSpPr>
              <p:cNvPr id="10" name="直接连接符 9"/>
              <p:cNvCxnSpPr/>
              <p:nvPr/>
            </p:nvCxnSpPr>
            <p:spPr>
              <a:xfrm>
                <a:off x="5940152" y="5085184"/>
                <a:ext cx="0" cy="5040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724128" y="5589240"/>
                <a:ext cx="216024" cy="2160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940152" y="5589240"/>
                <a:ext cx="216024" cy="15801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724128" y="5373216"/>
                <a:ext cx="43204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796136" y="5041170"/>
                <a:ext cx="288032" cy="188030"/>
              </a:xfrm>
              <a:prstGeom prst="ellipse">
                <a:avLst/>
              </a:prstGeom>
              <a:solidFill>
                <a:schemeClr val="bg1"/>
              </a:solid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grpSp>
      </p:grpSp>
      <p:sp>
        <p:nvSpPr>
          <p:cNvPr id="15" name="椭圆 14"/>
          <p:cNvSpPr/>
          <p:nvPr/>
        </p:nvSpPr>
        <p:spPr>
          <a:xfrm>
            <a:off x="4456712" y="4121764"/>
            <a:ext cx="2070542" cy="1035427"/>
          </a:xfrm>
          <a:prstGeom prst="ellipse">
            <a:avLst/>
          </a:prstGeom>
          <a:noFill/>
          <a:ln w="29591"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Times New Roman" panose="02020603050405020304" pitchFamily="18" charset="0"/>
                <a:cs typeface="Times New Roman" panose="02020603050405020304" pitchFamily="18" charset="0"/>
              </a:rPr>
              <a:t>Use Case</a:t>
            </a:r>
            <a:endParaRPr lang="zh-CN" alt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示例：</a:t>
            </a:r>
            <a:r>
              <a:rPr lang="zh-CN" altLang="zh-CN" dirty="0"/>
              <a:t>“空巢老人看护软件”</a:t>
            </a:r>
            <a:r>
              <a:rPr lang="zh-CN" altLang="en-US" dirty="0"/>
              <a:t>的用例图</a:t>
            </a:r>
            <a:endParaRPr lang="zh-CN" altLang="en-US" dirty="0"/>
          </a:p>
        </p:txBody>
      </p:sp>
      <p:sp>
        <p:nvSpPr>
          <p:cNvPr id="6" name="Rectangle 2"/>
          <p:cNvSpPr>
            <a:spLocks noChangeArrowheads="1"/>
          </p:cNvSpPr>
          <p:nvPr/>
        </p:nvSpPr>
        <p:spPr bwMode="auto">
          <a:xfrm>
            <a:off x="1523207"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 name="图片 8"/>
          <p:cNvPicPr>
            <a:picLocks noChangeAspect="1"/>
          </p:cNvPicPr>
          <p:nvPr/>
        </p:nvPicPr>
        <p:blipFill>
          <a:blip r:embed="rId1"/>
          <a:stretch>
            <a:fillRect/>
          </a:stretch>
        </p:blipFill>
        <p:spPr>
          <a:xfrm>
            <a:off x="1633301" y="872716"/>
            <a:ext cx="7679313" cy="5602692"/>
          </a:xfrm>
          <a:prstGeom prst="rect">
            <a:avLst/>
          </a:prstGeom>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示例：用例的进一步详细描述</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用例名</a:t>
            </a:r>
            <a:r>
              <a:rPr lang="zh-CN" altLang="zh-CN" dirty="0"/>
              <a:t>：用户登录</a:t>
            </a:r>
            <a:endParaRPr lang="zh-CN" altLang="zh-CN" dirty="0"/>
          </a:p>
          <a:p>
            <a:r>
              <a:rPr lang="zh-CN" altLang="zh-CN" dirty="0">
                <a:solidFill>
                  <a:srgbClr val="C00000"/>
                </a:solidFill>
              </a:rPr>
              <a:t>用例标识</a:t>
            </a:r>
            <a:r>
              <a:rPr lang="zh-CN" altLang="zh-CN" dirty="0"/>
              <a:t>：</a:t>
            </a:r>
            <a:r>
              <a:rPr lang="en-US" altLang="zh-CN" dirty="0"/>
              <a:t> UC-</a:t>
            </a:r>
            <a:r>
              <a:rPr lang="en-US" altLang="zh-CN" dirty="0" err="1"/>
              <a:t>UserLogin</a:t>
            </a:r>
            <a:r>
              <a:rPr lang="en-US" altLang="zh-CN" dirty="0"/>
              <a:t> </a:t>
            </a:r>
            <a:endParaRPr lang="zh-CN" altLang="zh-CN" dirty="0"/>
          </a:p>
          <a:p>
            <a:r>
              <a:rPr lang="zh-CN" altLang="zh-CN" dirty="0">
                <a:solidFill>
                  <a:srgbClr val="C00000"/>
                </a:solidFill>
              </a:rPr>
              <a:t>主要执行者</a:t>
            </a:r>
            <a:r>
              <a:rPr lang="zh-CN" altLang="zh-CN" dirty="0"/>
              <a:t>：家属、医生</a:t>
            </a:r>
            <a:endParaRPr lang="zh-CN" altLang="zh-CN" dirty="0"/>
          </a:p>
          <a:p>
            <a:r>
              <a:rPr lang="zh-CN" altLang="zh-CN" dirty="0">
                <a:solidFill>
                  <a:srgbClr val="C00000"/>
                </a:solidFill>
              </a:rPr>
              <a:t>目标</a:t>
            </a:r>
            <a:r>
              <a:rPr lang="zh-CN" altLang="zh-CN" dirty="0"/>
              <a:t>：通过合法身份登录系统以获得操作权限</a:t>
            </a:r>
            <a:endParaRPr lang="zh-CN" altLang="zh-CN" dirty="0"/>
          </a:p>
          <a:p>
            <a:r>
              <a:rPr lang="zh-CN" altLang="zh-CN" dirty="0">
                <a:solidFill>
                  <a:srgbClr val="C00000"/>
                </a:solidFill>
              </a:rPr>
              <a:t>范围</a:t>
            </a:r>
            <a:r>
              <a:rPr lang="zh-CN" altLang="zh-CN" dirty="0"/>
              <a:t>：空巢老人看护软件</a:t>
            </a:r>
            <a:endParaRPr lang="zh-CN" altLang="zh-CN" dirty="0"/>
          </a:p>
          <a:p>
            <a:r>
              <a:rPr lang="zh-CN" altLang="zh-CN" dirty="0">
                <a:solidFill>
                  <a:srgbClr val="C00000"/>
                </a:solidFill>
              </a:rPr>
              <a:t>前置条件</a:t>
            </a:r>
            <a:r>
              <a:rPr lang="zh-CN" altLang="zh-CN" dirty="0"/>
              <a:t>：使用</a:t>
            </a:r>
            <a:r>
              <a:rPr lang="en-US" altLang="zh-CN" dirty="0"/>
              <a:t>App</a:t>
            </a:r>
            <a:r>
              <a:rPr lang="zh-CN" altLang="zh-CN" dirty="0"/>
              <a:t>软件之时</a:t>
            </a:r>
            <a:endParaRPr lang="zh-CN" altLang="zh-CN" dirty="0"/>
          </a:p>
          <a:p>
            <a:r>
              <a:rPr lang="zh-CN" altLang="zh-CN" dirty="0">
                <a:solidFill>
                  <a:srgbClr val="C00000"/>
                </a:solidFill>
              </a:rPr>
              <a:t>交互动作</a:t>
            </a:r>
            <a:r>
              <a:rPr lang="zh-CN" altLang="zh-CN" dirty="0"/>
              <a:t>：</a:t>
            </a:r>
            <a:endParaRPr lang="zh-CN" altLang="zh-CN" dirty="0"/>
          </a:p>
          <a:p>
            <a:pPr lvl="1"/>
            <a:r>
              <a:rPr lang="zh-CN" altLang="zh-CN" dirty="0"/>
              <a:t>用户输入账号和密码</a:t>
            </a:r>
            <a:endParaRPr lang="zh-CN" altLang="zh-CN" dirty="0"/>
          </a:p>
          <a:p>
            <a:pPr lvl="1"/>
            <a:r>
              <a:rPr lang="zh-CN" altLang="zh-CN" dirty="0"/>
              <a:t>系统验证用户账号和密码的正确性和合法性</a:t>
            </a:r>
            <a:endParaRPr lang="zh-CN" altLang="zh-CN" dirty="0"/>
          </a:p>
          <a:p>
            <a:pPr lvl="1"/>
            <a:r>
              <a:rPr lang="zh-CN" altLang="zh-CN" dirty="0"/>
              <a:t>验证正确和合法则意味着登录成功</a:t>
            </a:r>
            <a:endParaRPr lang="zh-CN" altLang="zh-CN" dirty="0"/>
          </a:p>
          <a:p>
            <a:endParaRPr lang="zh-CN" altLang="en-US" dirty="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4.3 </a:t>
            </a:r>
            <a:r>
              <a:rPr lang="zh-CN" altLang="en-US" dirty="0"/>
              <a:t>撰写</a:t>
            </a:r>
            <a:r>
              <a:rPr lang="zh-CN" altLang="zh-CN" dirty="0"/>
              <a:t>“初步软件需求描述”文档</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t>软件背景介绍</a:t>
            </a:r>
            <a:endParaRPr lang="zh-CN" altLang="zh-CN" dirty="0"/>
          </a:p>
          <a:p>
            <a:pPr lvl="0"/>
            <a:r>
              <a:rPr lang="zh-CN" altLang="zh-CN" dirty="0"/>
              <a:t>欲解决的问题</a:t>
            </a:r>
            <a:endParaRPr lang="zh-CN" altLang="zh-CN" dirty="0"/>
          </a:p>
          <a:p>
            <a:pPr lvl="0"/>
            <a:r>
              <a:rPr lang="zh-CN" altLang="zh-CN" dirty="0"/>
              <a:t>软件解决方案</a:t>
            </a:r>
            <a:endParaRPr lang="zh-CN" altLang="zh-CN" dirty="0"/>
          </a:p>
          <a:p>
            <a:pPr lvl="0"/>
            <a:r>
              <a:rPr lang="zh-CN" altLang="zh-CN" dirty="0"/>
              <a:t>软件的功能性需求描述</a:t>
            </a:r>
            <a:endParaRPr lang="zh-CN" altLang="zh-CN" dirty="0"/>
          </a:p>
          <a:p>
            <a:pPr lvl="0"/>
            <a:r>
              <a:rPr lang="zh-CN" altLang="zh-CN" dirty="0"/>
              <a:t>软件的非功能性需求描述</a:t>
            </a:r>
            <a:endParaRPr lang="zh-CN" altLang="zh-CN" dirty="0"/>
          </a:p>
          <a:p>
            <a:pPr lvl="0"/>
            <a:r>
              <a:rPr lang="zh-CN" altLang="zh-CN" dirty="0"/>
              <a:t>可行性及潜在风险</a:t>
            </a:r>
            <a:endParaRPr lang="zh-CN" altLang="zh-CN" dirty="0"/>
          </a:p>
          <a:p>
            <a:endParaRPr lang="zh-CN" altLang="en-US"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1.2 </a:t>
            </a:r>
            <a:r>
              <a:rPr lang="zh-CN" altLang="zh-CN" dirty="0"/>
              <a:t>获取软件需求的方式</a:t>
            </a:r>
            <a:endParaRPr lang="zh-CN" altLang="en-US" dirty="0"/>
          </a:p>
        </p:txBody>
      </p:sp>
      <p:grpSp>
        <p:nvGrpSpPr>
          <p:cNvPr id="8" name="画布 2"/>
          <p:cNvGrpSpPr/>
          <p:nvPr/>
        </p:nvGrpSpPr>
        <p:grpSpPr>
          <a:xfrm>
            <a:off x="1036644" y="1412776"/>
            <a:ext cx="10117124" cy="4320480"/>
            <a:chOff x="0" y="0"/>
            <a:chExt cx="5274310" cy="1586865"/>
          </a:xfrm>
        </p:grpSpPr>
        <p:sp>
          <p:nvSpPr>
            <p:cNvPr id="9" name="矩形 8"/>
            <p:cNvSpPr/>
            <p:nvPr/>
          </p:nvSpPr>
          <p:spPr>
            <a:xfrm>
              <a:off x="0" y="0"/>
              <a:ext cx="5274310" cy="1586865"/>
            </a:xfrm>
            <a:prstGeom prst="rect">
              <a:avLst/>
            </a:prstGeom>
            <a:ln w="25400">
              <a:noFill/>
              <a:tailEnd type="arrow" w="sm" len="sm"/>
            </a:ln>
          </p:spPr>
          <p:style>
            <a:lnRef idx="1">
              <a:schemeClr val="accent1"/>
            </a:lnRef>
            <a:fillRef idx="0">
              <a:schemeClr val="accent1"/>
            </a:fillRef>
            <a:effectRef idx="0">
              <a:schemeClr val="accent1"/>
            </a:effectRef>
            <a:fontRef idx="minor">
              <a:schemeClr val="tx1"/>
            </a:fontRef>
          </p:style>
        </p:sp>
        <p:sp>
          <p:nvSpPr>
            <p:cNvPr id="10" name="椭圆 9"/>
            <p:cNvSpPr/>
            <p:nvPr/>
          </p:nvSpPr>
          <p:spPr>
            <a:xfrm>
              <a:off x="1169345" y="863412"/>
              <a:ext cx="2651420" cy="703646"/>
            </a:xfrm>
            <a:prstGeom prst="ellipse">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zh-CN" kern="100">
                  <a:effectLst/>
                  <a:latin typeface="+mn-ea"/>
                  <a:cs typeface="Times New Roman" panose="02020603050405020304" pitchFamily="18" charset="0"/>
                </a:rPr>
                <a:t>软件需求</a:t>
              </a:r>
              <a:endParaRPr lang="zh-CN" kern="100">
                <a:effectLst/>
                <a:latin typeface="+mn-ea"/>
                <a:cs typeface="Times New Roman" panose="02020603050405020304" pitchFamily="18" charset="0"/>
              </a:endParaRPr>
            </a:p>
          </p:txBody>
        </p:sp>
        <p:sp>
          <p:nvSpPr>
            <p:cNvPr id="11" name="矩形 10"/>
            <p:cNvSpPr/>
            <p:nvPr/>
          </p:nvSpPr>
          <p:spPr>
            <a:xfrm>
              <a:off x="40792" y="558542"/>
              <a:ext cx="887206" cy="472920"/>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ts val="3000"/>
                </a:lnSpc>
              </a:pPr>
              <a:r>
                <a:rPr lang="zh-CN" kern="100" dirty="0">
                  <a:effectLst/>
                  <a:latin typeface="+mn-ea"/>
                  <a:cs typeface="Times New Roman" panose="02020603050405020304" pitchFamily="18" charset="0"/>
                </a:rPr>
                <a:t>用户和客户</a:t>
              </a:r>
              <a:endParaRPr lang="zh-CN" kern="100" dirty="0">
                <a:effectLst/>
                <a:latin typeface="+mn-ea"/>
                <a:cs typeface="Times New Roman" panose="02020603050405020304" pitchFamily="18" charset="0"/>
              </a:endParaRPr>
            </a:p>
          </p:txBody>
        </p:sp>
        <p:sp>
          <p:nvSpPr>
            <p:cNvPr id="12" name="矩形 11"/>
            <p:cNvSpPr/>
            <p:nvPr/>
          </p:nvSpPr>
          <p:spPr>
            <a:xfrm>
              <a:off x="809668" y="77925"/>
              <a:ext cx="997402" cy="407670"/>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ts val="1200"/>
                </a:lnSpc>
              </a:pPr>
              <a:r>
                <a:rPr lang="zh-CN" kern="100">
                  <a:effectLst/>
                  <a:latin typeface="+mn-ea"/>
                  <a:cs typeface="Times New Roman" panose="02020603050405020304" pitchFamily="18" charset="0"/>
                </a:rPr>
                <a:t>软件开发者</a:t>
              </a:r>
              <a:endParaRPr lang="zh-CN" kern="100">
                <a:effectLst/>
                <a:latin typeface="+mn-ea"/>
                <a:cs typeface="Times New Roman" panose="02020603050405020304" pitchFamily="18" charset="0"/>
              </a:endParaRPr>
            </a:p>
          </p:txBody>
        </p:sp>
        <p:sp>
          <p:nvSpPr>
            <p:cNvPr id="13" name="矩形 12"/>
            <p:cNvSpPr/>
            <p:nvPr/>
          </p:nvSpPr>
          <p:spPr>
            <a:xfrm>
              <a:off x="3105150" y="78041"/>
              <a:ext cx="1144451" cy="407670"/>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ts val="1200"/>
                </a:lnSpc>
              </a:pPr>
              <a:r>
                <a:rPr lang="zh-CN" kern="100" dirty="0">
                  <a:effectLst/>
                  <a:latin typeface="+mn-ea"/>
                  <a:cs typeface="Times New Roman" panose="02020603050405020304" pitchFamily="18" charset="0"/>
                </a:rPr>
                <a:t>其他软件系统</a:t>
              </a:r>
              <a:endParaRPr lang="zh-CN" kern="100" dirty="0">
                <a:effectLst/>
                <a:latin typeface="+mn-ea"/>
                <a:cs typeface="Times New Roman" panose="02020603050405020304" pitchFamily="18" charset="0"/>
              </a:endParaRPr>
            </a:p>
          </p:txBody>
        </p:sp>
        <p:sp>
          <p:nvSpPr>
            <p:cNvPr id="14" name="矩形 13"/>
            <p:cNvSpPr/>
            <p:nvPr/>
          </p:nvSpPr>
          <p:spPr>
            <a:xfrm>
              <a:off x="4092274" y="539998"/>
              <a:ext cx="962422" cy="407670"/>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ts val="1200"/>
                </a:lnSpc>
              </a:pPr>
              <a:r>
                <a:rPr lang="zh-CN" altLang="en-US" kern="100" dirty="0">
                  <a:latin typeface="+mn-ea"/>
                  <a:cs typeface="Times New Roman" panose="02020603050405020304" pitchFamily="18" charset="0"/>
                </a:rPr>
                <a:t>互联网大众</a:t>
              </a:r>
              <a:endParaRPr lang="zh-CN" kern="100" dirty="0">
                <a:effectLst/>
                <a:latin typeface="+mn-ea"/>
                <a:cs typeface="Times New Roman" panose="02020603050405020304" pitchFamily="18" charset="0"/>
              </a:endParaRPr>
            </a:p>
          </p:txBody>
        </p:sp>
        <p:cxnSp>
          <p:nvCxnSpPr>
            <p:cNvPr id="15" name="直接箭头连接符 14"/>
            <p:cNvCxnSpPr>
              <a:stCxn id="11" idx="3"/>
              <a:endCxn id="10" idx="1"/>
            </p:cNvCxnSpPr>
            <p:nvPr/>
          </p:nvCxnSpPr>
          <p:spPr>
            <a:xfrm>
              <a:off x="927998" y="795002"/>
              <a:ext cx="629638" cy="171457"/>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2" idx="2"/>
            </p:cNvCxnSpPr>
            <p:nvPr/>
          </p:nvCxnSpPr>
          <p:spPr>
            <a:xfrm>
              <a:off x="1308369" y="485595"/>
              <a:ext cx="663200" cy="377507"/>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3" idx="2"/>
            </p:cNvCxnSpPr>
            <p:nvPr/>
          </p:nvCxnSpPr>
          <p:spPr>
            <a:xfrm flipH="1">
              <a:off x="2960753" y="485711"/>
              <a:ext cx="716623" cy="386893"/>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4" idx="1"/>
              <a:endCxn id="10" idx="7"/>
            </p:cNvCxnSpPr>
            <p:nvPr/>
          </p:nvCxnSpPr>
          <p:spPr>
            <a:xfrm flipH="1">
              <a:off x="3432474" y="743760"/>
              <a:ext cx="659800" cy="222699"/>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19" name="文本框 12"/>
            <p:cNvSpPr txBox="1"/>
            <p:nvPr/>
          </p:nvSpPr>
          <p:spPr>
            <a:xfrm>
              <a:off x="919975" y="800879"/>
              <a:ext cx="418465" cy="26162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a:solidFill>
                    <a:srgbClr val="C00000"/>
                  </a:solidFill>
                  <a:effectLst/>
                  <a:latin typeface="+mn-ea"/>
                  <a:ea typeface="+mn-ea"/>
                  <a:cs typeface="Times New Roman" panose="02020603050405020304" pitchFamily="18" charset="0"/>
                </a:rPr>
                <a:t>导出</a:t>
              </a:r>
              <a:endParaRPr lang="zh-CN" kern="100">
                <a:solidFill>
                  <a:srgbClr val="C00000"/>
                </a:solidFill>
                <a:effectLst/>
                <a:latin typeface="+mn-ea"/>
                <a:ea typeface="+mn-ea"/>
                <a:cs typeface="Times New Roman" panose="02020603050405020304" pitchFamily="18" charset="0"/>
              </a:endParaRPr>
            </a:p>
          </p:txBody>
        </p:sp>
        <p:sp>
          <p:nvSpPr>
            <p:cNvPr id="20" name="文本框 12"/>
            <p:cNvSpPr txBox="1"/>
            <p:nvPr/>
          </p:nvSpPr>
          <p:spPr>
            <a:xfrm>
              <a:off x="1192756" y="581985"/>
              <a:ext cx="761365" cy="26162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rgbClr val="C00000"/>
                  </a:solidFill>
                  <a:effectLst/>
                  <a:latin typeface="+mn-ea"/>
                  <a:ea typeface="+mn-ea"/>
                  <a:cs typeface="Times New Roman" panose="02020603050405020304" pitchFamily="18" charset="0"/>
                </a:rPr>
                <a:t>构思和创作</a:t>
              </a:r>
              <a:endParaRPr lang="zh-CN" kern="100" dirty="0">
                <a:solidFill>
                  <a:srgbClr val="C00000"/>
                </a:solidFill>
                <a:effectLst/>
                <a:latin typeface="+mn-ea"/>
                <a:ea typeface="+mn-ea"/>
                <a:cs typeface="Times New Roman" panose="02020603050405020304" pitchFamily="18" charset="0"/>
              </a:endParaRPr>
            </a:p>
          </p:txBody>
        </p:sp>
        <p:sp>
          <p:nvSpPr>
            <p:cNvPr id="21" name="文本框 12"/>
            <p:cNvSpPr txBox="1"/>
            <p:nvPr/>
          </p:nvSpPr>
          <p:spPr>
            <a:xfrm>
              <a:off x="2919308" y="548665"/>
              <a:ext cx="418465" cy="26098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rgbClr val="C00000"/>
                  </a:solidFill>
                  <a:effectLst/>
                  <a:latin typeface="+mn-ea"/>
                  <a:ea typeface="+mn-ea"/>
                  <a:cs typeface="Times New Roman" panose="02020603050405020304" pitchFamily="18" charset="0"/>
                </a:rPr>
                <a:t>重用</a:t>
              </a:r>
              <a:endParaRPr lang="zh-CN" kern="100" dirty="0">
                <a:solidFill>
                  <a:srgbClr val="C00000"/>
                </a:solidFill>
                <a:effectLst/>
                <a:latin typeface="+mn-ea"/>
                <a:ea typeface="+mn-ea"/>
                <a:cs typeface="Times New Roman" panose="02020603050405020304" pitchFamily="18" charset="0"/>
              </a:endParaRPr>
            </a:p>
          </p:txBody>
        </p:sp>
        <p:sp>
          <p:nvSpPr>
            <p:cNvPr id="22" name="文本框 12"/>
            <p:cNvSpPr txBox="1"/>
            <p:nvPr/>
          </p:nvSpPr>
          <p:spPr>
            <a:xfrm>
              <a:off x="3231792" y="735014"/>
              <a:ext cx="761365" cy="26035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rgbClr val="C00000"/>
                  </a:solidFill>
                  <a:effectLst/>
                  <a:latin typeface="+mn-ea"/>
                  <a:ea typeface="+mn-ea"/>
                  <a:cs typeface="Times New Roman" panose="02020603050405020304" pitchFamily="18" charset="0"/>
                </a:rPr>
                <a:t>构思和创作</a:t>
              </a:r>
              <a:endParaRPr lang="zh-CN" kern="100" dirty="0">
                <a:solidFill>
                  <a:srgbClr val="C00000"/>
                </a:solidFill>
                <a:effectLst/>
                <a:latin typeface="+mn-ea"/>
                <a:ea typeface="+mn-ea"/>
                <a:cs typeface="Times New Roman" panose="02020603050405020304" pitchFamily="18" charset="0"/>
              </a:endParaRPr>
            </a:p>
          </p:txBody>
        </p:sp>
        <p:sp>
          <p:nvSpPr>
            <p:cNvPr id="23" name="矩形 22"/>
            <p:cNvSpPr/>
            <p:nvPr/>
          </p:nvSpPr>
          <p:spPr>
            <a:xfrm>
              <a:off x="2053262" y="78095"/>
              <a:ext cx="907491" cy="407035"/>
            </a:xfrm>
            <a:prstGeom prst="rect">
              <a:avLst/>
            </a:prstGeom>
            <a:ln w="635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lnSpc>
                  <a:spcPts val="1200"/>
                </a:lnSpc>
              </a:pPr>
              <a:r>
                <a:rPr lang="zh-CN" kern="100">
                  <a:effectLst/>
                  <a:latin typeface="+mn-ea"/>
                  <a:cs typeface="Times New Roman" panose="02020603050405020304" pitchFamily="18" charset="0"/>
                </a:rPr>
                <a:t>已有的系统</a:t>
              </a:r>
              <a:endParaRPr lang="zh-CN" kern="100">
                <a:effectLst/>
                <a:latin typeface="+mn-ea"/>
                <a:cs typeface="Times New Roman" panose="02020603050405020304" pitchFamily="18" charset="0"/>
              </a:endParaRPr>
            </a:p>
          </p:txBody>
        </p:sp>
        <p:cxnSp>
          <p:nvCxnSpPr>
            <p:cNvPr id="24" name="直接箭头连接符 23"/>
            <p:cNvCxnSpPr>
              <a:stCxn id="23" idx="2"/>
              <a:endCxn id="10" idx="0"/>
            </p:cNvCxnSpPr>
            <p:nvPr/>
          </p:nvCxnSpPr>
          <p:spPr>
            <a:xfrm flipH="1">
              <a:off x="2495055" y="485130"/>
              <a:ext cx="11952" cy="378282"/>
            </a:xfrm>
            <a:prstGeom prst="straightConnector1">
              <a:avLst/>
            </a:prstGeom>
            <a:ln w="254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sp>
          <p:nvSpPr>
            <p:cNvPr id="25" name="文本框 12"/>
            <p:cNvSpPr txBox="1"/>
            <p:nvPr/>
          </p:nvSpPr>
          <p:spPr>
            <a:xfrm>
              <a:off x="2311679" y="571796"/>
              <a:ext cx="418465" cy="26035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rgbClr val="C00000"/>
                  </a:solidFill>
                  <a:effectLst/>
                  <a:latin typeface="+mn-ea"/>
                  <a:ea typeface="+mn-ea"/>
                  <a:cs typeface="Times New Roman" panose="02020603050405020304" pitchFamily="18" charset="0"/>
                </a:rPr>
                <a:t>分解</a:t>
              </a:r>
              <a:endParaRPr lang="zh-CN" kern="100" dirty="0">
                <a:solidFill>
                  <a:srgbClr val="C00000"/>
                </a:solidFill>
                <a:effectLst/>
                <a:latin typeface="+mn-ea"/>
                <a:ea typeface="+mn-ea"/>
                <a:cs typeface="Times New Roman" panose="02020603050405020304" pitchFamily="18" charset="0"/>
              </a:endParaRPr>
            </a:p>
          </p:txBody>
        </p:sp>
      </p:gr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a:t>内容</a:t>
            </a:r>
            <a:endParaRPr lang="zh-CN" altLang="en-US" dirty="0"/>
          </a:p>
        </p:txBody>
      </p:sp>
      <p:sp>
        <p:nvSpPr>
          <p:cNvPr id="2" name="内容占位符 1"/>
          <p:cNvSpPr>
            <a:spLocks noGrp="1"/>
          </p:cNvSpPr>
          <p:nvPr>
            <p:ph idx="1"/>
          </p:nvPr>
        </p:nvSpPr>
        <p:spPr>
          <a:xfrm>
            <a:off x="539750" y="1125538"/>
            <a:ext cx="10920052" cy="5040312"/>
          </a:xfrm>
        </p:spPr>
        <p:txBody>
          <a:bodyPr>
            <a:normAutofit/>
          </a:bodyPr>
          <a:lstStyle/>
          <a:p>
            <a:pPr marL="514350" indent="-514350">
              <a:buFont typeface="+mj-lt"/>
              <a:buAutoNum type="arabicPeriod"/>
            </a:pPr>
            <a:r>
              <a:rPr lang="zh-CN" altLang="en-US" dirty="0">
                <a:solidFill>
                  <a:schemeClr val="bg1">
                    <a:lumMod val="85000"/>
                  </a:schemeClr>
                </a:solidFill>
              </a:rPr>
              <a:t>获取软件需求的方法</a:t>
            </a:r>
            <a:endParaRPr lang="en-US" altLang="zh-CN" dirty="0">
              <a:solidFill>
                <a:schemeClr val="bg1">
                  <a:lumMod val="85000"/>
                </a:schemeClr>
              </a:solidFill>
            </a:endParaRPr>
          </a:p>
          <a:p>
            <a:pPr lvl="1"/>
            <a:r>
              <a:rPr lang="zh-CN" altLang="en-US" dirty="0">
                <a:solidFill>
                  <a:schemeClr val="bg1">
                    <a:lumMod val="85000"/>
                  </a:schemeClr>
                </a:solidFill>
              </a:rPr>
              <a:t>软件需求的方式和过程</a:t>
            </a:r>
            <a:endParaRPr lang="zh-CN" altLang="en-US" dirty="0">
              <a:solidFill>
                <a:schemeClr val="bg1">
                  <a:lumMod val="85000"/>
                </a:schemeClr>
              </a:solidFill>
            </a:endParaRPr>
          </a:p>
          <a:p>
            <a:pPr marL="514350" lvl="0" indent="-514350">
              <a:buFont typeface="+mj-lt"/>
              <a:buAutoNum type="arabicPeriod"/>
            </a:pPr>
            <a:r>
              <a:rPr lang="zh-CN" altLang="en-US" dirty="0">
                <a:solidFill>
                  <a:schemeClr val="bg1">
                    <a:lumMod val="85000"/>
                  </a:schemeClr>
                </a:solidFill>
                <a:sym typeface="+mn-ea"/>
              </a:rPr>
              <a:t>明确问题及软件解决方案</a:t>
            </a:r>
            <a:endParaRPr lang="zh-CN" altLang="en-US" dirty="0">
              <a:solidFill>
                <a:schemeClr val="bg1">
                  <a:lumMod val="85000"/>
                </a:schemeClr>
              </a:solidFill>
              <a:sym typeface="+mn-ea"/>
            </a:endParaRPr>
          </a:p>
          <a:p>
            <a:pPr lvl="1"/>
            <a:r>
              <a:rPr lang="en-US" altLang="zh-CN" dirty="0">
                <a:solidFill>
                  <a:schemeClr val="bg1">
                    <a:lumMod val="85000"/>
                  </a:schemeClr>
                </a:solidFill>
              </a:rPr>
              <a:t>Problem</a:t>
            </a:r>
            <a:r>
              <a:rPr lang="zh-CN" altLang="en-US" dirty="0">
                <a:solidFill>
                  <a:schemeClr val="bg1">
                    <a:lumMod val="85000"/>
                  </a:schemeClr>
                </a:solidFill>
              </a:rPr>
              <a:t> </a:t>
            </a:r>
            <a:r>
              <a:rPr lang="en-US" altLang="zh-CN" dirty="0">
                <a:solidFill>
                  <a:schemeClr val="bg1">
                    <a:lumMod val="85000"/>
                  </a:schemeClr>
                </a:solidFill>
                <a:sym typeface="Wingdings" panose="05000000000000000000" pitchFamily="2" charset="2"/>
              </a:rPr>
              <a:t></a:t>
            </a:r>
            <a:r>
              <a:rPr lang="zh-CN" altLang="en-US" dirty="0">
                <a:solidFill>
                  <a:schemeClr val="bg1">
                    <a:lumMod val="85000"/>
                  </a:schemeClr>
                </a:solidFill>
                <a:sym typeface="Wingdings" panose="05000000000000000000" pitchFamily="2" charset="2"/>
              </a:rPr>
              <a:t> </a:t>
            </a:r>
            <a:r>
              <a:rPr lang="en-US" altLang="zh-CN" dirty="0">
                <a:solidFill>
                  <a:schemeClr val="bg1">
                    <a:lumMod val="85000"/>
                  </a:schemeClr>
                </a:solidFill>
                <a:sym typeface="Wingdings" panose="05000000000000000000" pitchFamily="2" charset="2"/>
              </a:rPr>
              <a:t>Software Solution</a:t>
            </a:r>
            <a:endParaRPr lang="zh-CN" altLang="en-US" dirty="0">
              <a:solidFill>
                <a:schemeClr val="bg1">
                  <a:lumMod val="85000"/>
                </a:schemeClr>
              </a:solidFill>
            </a:endParaRPr>
          </a:p>
          <a:p>
            <a:pPr marL="514350" lvl="0" indent="-514350">
              <a:buFont typeface="+mj-lt"/>
              <a:buAutoNum type="arabicPeriod"/>
            </a:pPr>
            <a:r>
              <a:rPr lang="zh-CN" altLang="en-US" dirty="0">
                <a:solidFill>
                  <a:schemeClr val="bg1">
                    <a:lumMod val="85000"/>
                  </a:schemeClr>
                </a:solidFill>
              </a:rPr>
              <a:t>导出和构思软件需求</a:t>
            </a:r>
            <a:endParaRPr lang="zh-CN" altLang="en-US" dirty="0">
              <a:solidFill>
                <a:schemeClr val="bg1">
                  <a:lumMod val="85000"/>
                </a:schemeClr>
              </a:solidFill>
            </a:endParaRPr>
          </a:p>
          <a:p>
            <a:pPr lvl="1"/>
            <a:r>
              <a:rPr lang="zh-CN" altLang="en-US" dirty="0">
                <a:solidFill>
                  <a:schemeClr val="bg1">
                    <a:lumMod val="85000"/>
                  </a:schemeClr>
                </a:solidFill>
              </a:rPr>
              <a:t>如何从利益相关方导出和构思软件需求</a:t>
            </a:r>
            <a:endParaRPr lang="en-US" altLang="zh-CN" dirty="0">
              <a:solidFill>
                <a:schemeClr val="bg1">
                  <a:lumMod val="85000"/>
                </a:schemeClr>
              </a:solidFill>
            </a:endParaRPr>
          </a:p>
          <a:p>
            <a:pPr marL="514350" indent="-514350">
              <a:buFont typeface="+mj-lt"/>
              <a:buAutoNum type="arabicPeriod"/>
            </a:pPr>
            <a:r>
              <a:rPr lang="zh-CN" altLang="en-US" dirty="0">
                <a:solidFill>
                  <a:schemeClr val="bg1">
                    <a:lumMod val="85000"/>
                  </a:schemeClr>
                </a:solidFill>
              </a:rPr>
              <a:t>描述初步的软件需求</a:t>
            </a:r>
            <a:endParaRPr lang="en-US" altLang="zh-CN" dirty="0">
              <a:solidFill>
                <a:schemeClr val="bg1">
                  <a:lumMod val="85000"/>
                </a:schemeClr>
              </a:solidFill>
            </a:endParaRPr>
          </a:p>
          <a:p>
            <a:pPr lvl="1"/>
            <a:r>
              <a:rPr lang="zh-CN" altLang="en-US" dirty="0">
                <a:solidFill>
                  <a:schemeClr val="bg1">
                    <a:lumMod val="85000"/>
                  </a:schemeClr>
                </a:solidFill>
              </a:rPr>
              <a:t>自然语言描述和可视化建模</a:t>
            </a:r>
            <a:endParaRPr lang="en-US" altLang="zh-CN" dirty="0">
              <a:solidFill>
                <a:schemeClr val="bg1">
                  <a:lumMod val="85000"/>
                </a:schemeClr>
              </a:solidFill>
            </a:endParaRPr>
          </a:p>
          <a:p>
            <a:pPr marL="514350" indent="-514350">
              <a:buFont typeface="+mj-lt"/>
              <a:buAutoNum type="arabicPeriod"/>
            </a:pPr>
            <a:r>
              <a:rPr lang="zh-CN" altLang="zh-CN" dirty="0">
                <a:solidFill>
                  <a:srgbClr val="C00000"/>
                </a:solidFill>
              </a:rPr>
              <a:t>确认和验证初步软件需求</a:t>
            </a:r>
            <a:endParaRPr lang="zh-CN" altLang="en-US" dirty="0">
              <a:solidFill>
                <a:srgbClr val="C00000"/>
              </a:solidFill>
            </a:endParaRPr>
          </a:p>
        </p:txBody>
      </p:sp>
      <p:pic>
        <p:nvPicPr>
          <p:cNvPr id="7" name="Picture 2" descr="C:\Program Files\Microsoft Office\MEDIA\CAGCAT10\j0233018.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582" y="2492895"/>
            <a:ext cx="1800200" cy="18290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5.1 </a:t>
            </a:r>
            <a:r>
              <a:rPr lang="zh-CN" altLang="zh-CN" dirty="0"/>
              <a:t>输出的软件制品</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t>软件原型</a:t>
            </a:r>
            <a:endParaRPr lang="en-US" altLang="zh-CN" dirty="0"/>
          </a:p>
          <a:p>
            <a:pPr lvl="1"/>
            <a:r>
              <a:rPr lang="zh-CN" altLang="zh-CN" dirty="0"/>
              <a:t>以</a:t>
            </a:r>
            <a:r>
              <a:rPr lang="zh-CN" altLang="zh-CN" b="1" dirty="0">
                <a:solidFill>
                  <a:srgbClr val="C00000"/>
                </a:solidFill>
              </a:rPr>
              <a:t>可运行软件的形式</a:t>
            </a:r>
            <a:r>
              <a:rPr lang="zh-CN" altLang="zh-CN" dirty="0"/>
              <a:t>展示了软件的业务工作流程、操作界面、用户的输入和输出等方面的功能性需求信息</a:t>
            </a:r>
            <a:endParaRPr lang="zh-CN" altLang="zh-CN" dirty="0"/>
          </a:p>
          <a:p>
            <a:pPr lvl="0"/>
            <a:r>
              <a:rPr lang="zh-CN" altLang="zh-CN" dirty="0"/>
              <a:t>软件用例模型</a:t>
            </a:r>
            <a:endParaRPr lang="en-US" altLang="zh-CN" dirty="0"/>
          </a:p>
          <a:p>
            <a:pPr lvl="1"/>
            <a:r>
              <a:rPr lang="zh-CN" altLang="zh-CN" dirty="0"/>
              <a:t>以</a:t>
            </a:r>
            <a:r>
              <a:rPr lang="zh-CN" altLang="zh-CN" b="1" dirty="0">
                <a:solidFill>
                  <a:srgbClr val="C00000"/>
                </a:solidFill>
              </a:rPr>
              <a:t>可视化图形符号的方式</a:t>
            </a:r>
            <a:r>
              <a:rPr lang="zh-CN" altLang="zh-CN" dirty="0"/>
              <a:t>刻画了软件系统的执行者、边界、用例以及它们之间的相互关系，描述了软件的功能性需求</a:t>
            </a:r>
            <a:endParaRPr lang="zh-CN" altLang="zh-CN" dirty="0"/>
          </a:p>
          <a:p>
            <a:pPr lvl="0"/>
            <a:r>
              <a:rPr lang="zh-CN" altLang="zh-CN" dirty="0"/>
              <a:t>软件需求文档</a:t>
            </a:r>
            <a:endParaRPr lang="en-US" altLang="zh-CN" dirty="0"/>
          </a:p>
          <a:p>
            <a:pPr lvl="1"/>
            <a:r>
              <a:rPr lang="zh-CN" altLang="zh-CN" dirty="0"/>
              <a:t>以</a:t>
            </a:r>
            <a:r>
              <a:rPr lang="zh-CN" altLang="zh-CN" b="1" dirty="0">
                <a:solidFill>
                  <a:srgbClr val="C00000"/>
                </a:solidFill>
              </a:rPr>
              <a:t>自然语言的方式</a:t>
            </a:r>
            <a:r>
              <a:rPr lang="zh-CN" altLang="zh-CN" dirty="0"/>
              <a:t>描述了初步软件需求，包括功能性和非功能性的软件需求</a:t>
            </a:r>
            <a:endParaRPr lang="zh-CN" altLang="zh-CN" dirty="0"/>
          </a:p>
          <a:p>
            <a:endParaRPr lang="zh-CN" altLang="en-US"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5.2 </a:t>
            </a:r>
            <a:r>
              <a:rPr lang="zh-CN" altLang="zh-CN" dirty="0"/>
              <a:t>评审初步软件需求</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solidFill>
                  <a:srgbClr val="C00000"/>
                </a:solidFill>
              </a:rPr>
              <a:t>中肯性</a:t>
            </a:r>
            <a:r>
              <a:rPr lang="zh-CN" altLang="en-US" dirty="0"/>
              <a:t>，</a:t>
            </a:r>
            <a:r>
              <a:rPr lang="zh-CN" altLang="zh-CN" dirty="0"/>
              <a:t>软件问题是否反映实际问题，是否有意义和价值</a:t>
            </a:r>
            <a:endParaRPr lang="zh-CN" altLang="zh-CN" dirty="0"/>
          </a:p>
          <a:p>
            <a:pPr lvl="0"/>
            <a:r>
              <a:rPr lang="zh-CN" altLang="zh-CN" dirty="0">
                <a:solidFill>
                  <a:srgbClr val="C00000"/>
                </a:solidFill>
              </a:rPr>
              <a:t>合理性</a:t>
            </a:r>
            <a:r>
              <a:rPr lang="zh-CN" altLang="zh-CN" dirty="0"/>
              <a:t>，基于软件的解决方案是否科学和合理。</a:t>
            </a:r>
            <a:endParaRPr lang="zh-CN" altLang="zh-CN" dirty="0"/>
          </a:p>
          <a:p>
            <a:pPr lvl="0"/>
            <a:r>
              <a:rPr lang="zh-CN" altLang="zh-CN" dirty="0">
                <a:solidFill>
                  <a:srgbClr val="C00000"/>
                </a:solidFill>
              </a:rPr>
              <a:t>完整性</a:t>
            </a:r>
            <a:r>
              <a:rPr lang="zh-CN" altLang="zh-CN" dirty="0"/>
              <a:t>，软件需求是否覆盖了利益相关方的期望和要求</a:t>
            </a:r>
            <a:endParaRPr lang="zh-CN" altLang="zh-CN" dirty="0"/>
          </a:p>
          <a:p>
            <a:pPr lvl="0"/>
            <a:r>
              <a:rPr lang="zh-CN" altLang="zh-CN" dirty="0">
                <a:solidFill>
                  <a:srgbClr val="C00000"/>
                </a:solidFill>
              </a:rPr>
              <a:t>必要性</a:t>
            </a:r>
            <a:r>
              <a:rPr lang="zh-CN" altLang="zh-CN" dirty="0"/>
              <a:t>，每一项软件需求是否有必要</a:t>
            </a:r>
            <a:endParaRPr lang="zh-CN" altLang="zh-CN" dirty="0"/>
          </a:p>
          <a:p>
            <a:pPr lvl="0"/>
            <a:r>
              <a:rPr lang="zh-CN" altLang="zh-CN" dirty="0">
                <a:solidFill>
                  <a:srgbClr val="C00000"/>
                </a:solidFill>
              </a:rPr>
              <a:t>溯源性</a:t>
            </a:r>
            <a:r>
              <a:rPr lang="zh-CN" altLang="zh-CN" dirty="0"/>
              <a:t>，每一项软件需求是否都有其来源</a:t>
            </a:r>
            <a:endParaRPr lang="zh-CN" altLang="zh-CN" dirty="0"/>
          </a:p>
          <a:p>
            <a:pPr lvl="0"/>
            <a:r>
              <a:rPr lang="zh-CN" altLang="zh-CN" dirty="0">
                <a:solidFill>
                  <a:srgbClr val="C00000"/>
                </a:solidFill>
              </a:rPr>
              <a:t>准确性</a:t>
            </a:r>
            <a:r>
              <a:rPr lang="zh-CN" altLang="zh-CN" dirty="0"/>
              <a:t>，描述是否清晰和准确地反映了软件需求的内涵</a:t>
            </a:r>
            <a:endParaRPr lang="zh-CN" altLang="zh-CN" dirty="0"/>
          </a:p>
          <a:p>
            <a:pPr lvl="0"/>
            <a:r>
              <a:rPr lang="zh-CN" altLang="zh-CN" dirty="0">
                <a:solidFill>
                  <a:srgbClr val="C00000"/>
                </a:solidFill>
              </a:rPr>
              <a:t>正确性</a:t>
            </a:r>
            <a:r>
              <a:rPr lang="zh-CN" altLang="zh-CN" dirty="0"/>
              <a:t>，是否正确反映该需求提出者真实想法和关注点</a:t>
            </a:r>
            <a:endParaRPr lang="zh-CN" altLang="zh-CN" dirty="0"/>
          </a:p>
          <a:p>
            <a:r>
              <a:rPr lang="zh-CN" altLang="zh-CN" dirty="0">
                <a:solidFill>
                  <a:srgbClr val="C00000"/>
                </a:solidFill>
              </a:rPr>
              <a:t>一致性</a:t>
            </a:r>
            <a:r>
              <a:rPr lang="zh-CN" altLang="zh-CN" dirty="0"/>
              <a:t>，软件需求文档、用例模型以及软件原型对软件系统需求的表述（包括术语等）是否一致</a:t>
            </a:r>
            <a:endParaRPr lang="zh-CN" altLang="en-US"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5.3 </a:t>
            </a:r>
            <a:r>
              <a:rPr lang="zh-CN" altLang="zh-CN" dirty="0"/>
              <a:t>软件需求可行性分析</a:t>
            </a:r>
            <a:r>
              <a:rPr lang="zh-CN" altLang="en-US" dirty="0"/>
              <a:t>（</a:t>
            </a:r>
            <a:r>
              <a:rPr lang="en-US" altLang="zh-CN" dirty="0"/>
              <a:t>1/2</a:t>
            </a:r>
            <a:r>
              <a:rPr lang="zh-CN" altLang="en-US" dirty="0"/>
              <a:t>）</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solidFill>
                  <a:srgbClr val="C00000"/>
                </a:solidFill>
              </a:rPr>
              <a:t>技术可行性</a:t>
            </a:r>
            <a:endParaRPr lang="en-US" altLang="zh-CN" dirty="0">
              <a:solidFill>
                <a:srgbClr val="C00000"/>
              </a:solidFill>
            </a:endParaRPr>
          </a:p>
          <a:p>
            <a:pPr lvl="1"/>
            <a:r>
              <a:rPr lang="zh-CN" altLang="zh-CN" dirty="0"/>
              <a:t>需要哪些技术，相关的技术是否成熟，现有技术能否支撑软件需求的实现，软件项目团队是否已经掌握了某些关键技术等等</a:t>
            </a:r>
            <a:endParaRPr lang="zh-CN" altLang="zh-CN" dirty="0"/>
          </a:p>
          <a:p>
            <a:r>
              <a:rPr lang="zh-CN" altLang="zh-CN" dirty="0">
                <a:solidFill>
                  <a:srgbClr val="C00000"/>
                </a:solidFill>
              </a:rPr>
              <a:t>设备可行性</a:t>
            </a:r>
            <a:endParaRPr lang="en-US" altLang="zh-CN" dirty="0">
              <a:solidFill>
                <a:srgbClr val="C00000"/>
              </a:solidFill>
            </a:endParaRPr>
          </a:p>
          <a:p>
            <a:pPr lvl="1"/>
            <a:r>
              <a:rPr lang="zh-CN" altLang="zh-CN" dirty="0"/>
              <a:t>基于软件的解决方案需要哪些设备或系统，软件项目团队是否已经具备这些设备和系统</a:t>
            </a:r>
            <a:endParaRPr lang="zh-CN" altLang="zh-CN" dirty="0"/>
          </a:p>
          <a:p>
            <a:r>
              <a:rPr lang="zh-CN" altLang="zh-CN" dirty="0">
                <a:solidFill>
                  <a:srgbClr val="C00000"/>
                </a:solidFill>
              </a:rPr>
              <a:t>进度可行性</a:t>
            </a:r>
            <a:endParaRPr lang="en-US" altLang="zh-CN" dirty="0">
              <a:solidFill>
                <a:srgbClr val="C00000"/>
              </a:solidFill>
            </a:endParaRPr>
          </a:p>
          <a:p>
            <a:pPr lvl="1"/>
            <a:r>
              <a:rPr lang="zh-CN" altLang="zh-CN" dirty="0"/>
              <a:t>软件用户或客户对软件提出什么样的进度要求，针对开发团队的人力资源及技术水平，能否遵循进度约束开发出满足这些需求的软件产品</a:t>
            </a:r>
            <a:endParaRPr lang="zh-CN" altLang="zh-CN"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软件需求可行性分析</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成本可行性</a:t>
            </a:r>
            <a:endParaRPr lang="en-US" altLang="zh-CN" dirty="0">
              <a:solidFill>
                <a:srgbClr val="C00000"/>
              </a:solidFill>
            </a:endParaRPr>
          </a:p>
          <a:p>
            <a:pPr lvl="1"/>
            <a:r>
              <a:rPr lang="zh-CN" altLang="zh-CN" dirty="0"/>
              <a:t>基于软件项目成本约束，软件项目团队能够开发出满足软件需求的产品出来</a:t>
            </a:r>
            <a:endParaRPr lang="zh-CN" altLang="zh-CN" dirty="0"/>
          </a:p>
          <a:p>
            <a:r>
              <a:rPr lang="zh-CN" altLang="zh-CN" dirty="0">
                <a:solidFill>
                  <a:srgbClr val="C00000"/>
                </a:solidFill>
              </a:rPr>
              <a:t>商业可行性</a:t>
            </a:r>
            <a:endParaRPr lang="en-US" altLang="zh-CN" dirty="0">
              <a:solidFill>
                <a:srgbClr val="C00000"/>
              </a:solidFill>
            </a:endParaRPr>
          </a:p>
          <a:p>
            <a:pPr lvl="1"/>
            <a:r>
              <a:rPr lang="zh-CN" altLang="zh-CN" dirty="0"/>
              <a:t>软件需求是否有商业价值，能否获得用户的青睐以及市场的认可，针对这些软件需求的投入能否获得预期的收益</a:t>
            </a:r>
            <a:endParaRPr lang="zh-CN" altLang="zh-CN" dirty="0"/>
          </a:p>
          <a:p>
            <a:r>
              <a:rPr lang="zh-CN" altLang="zh-CN" dirty="0">
                <a:solidFill>
                  <a:srgbClr val="C00000"/>
                </a:solidFill>
              </a:rPr>
              <a:t>社会可行性</a:t>
            </a:r>
            <a:endParaRPr lang="en-US" altLang="zh-CN" dirty="0">
              <a:solidFill>
                <a:srgbClr val="C00000"/>
              </a:solidFill>
            </a:endParaRPr>
          </a:p>
          <a:p>
            <a:pPr lvl="1"/>
            <a:r>
              <a:rPr lang="zh-CN" altLang="zh-CN" dirty="0"/>
              <a:t>当前软件系统已经成为国家和社会的重要组成成分，需要从社会的角度，评估软件的各项需求是否违背社会道德、文化伦理、法律法规、行业标准等，或者与它们是否存在冲突</a:t>
            </a:r>
            <a:endParaRPr lang="zh-CN" altLang="en-US"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endParaRPr lang="zh-CN" altLang="en-US" dirty="0"/>
          </a:p>
        </p:txBody>
      </p:sp>
      <p:sp>
        <p:nvSpPr>
          <p:cNvPr id="3" name="内容占位符 2"/>
          <p:cNvSpPr>
            <a:spLocks noGrp="1"/>
          </p:cNvSpPr>
          <p:nvPr>
            <p:ph idx="1"/>
          </p:nvPr>
        </p:nvSpPr>
        <p:spPr/>
        <p:txBody>
          <a:bodyPr/>
          <a:lstStyle/>
          <a:p>
            <a:r>
              <a:rPr lang="zh-CN" altLang="en-US" dirty="0"/>
              <a:t>软件需求来自于软件利益相关方</a:t>
            </a:r>
            <a:endParaRPr lang="en-US" altLang="zh-CN" dirty="0"/>
          </a:p>
          <a:p>
            <a:pPr lvl="1"/>
            <a:r>
              <a:rPr lang="zh-CN" altLang="en-US" dirty="0"/>
              <a:t>导出和构思软件需求</a:t>
            </a:r>
            <a:endParaRPr lang="en-US" altLang="zh-CN" dirty="0"/>
          </a:p>
          <a:p>
            <a:r>
              <a:rPr lang="zh-CN" altLang="en-US" dirty="0"/>
              <a:t>循序渐进地构思和导出软件需求</a:t>
            </a:r>
            <a:endParaRPr lang="en-US" altLang="zh-CN" dirty="0"/>
          </a:p>
          <a:p>
            <a:pPr lvl="1"/>
            <a:r>
              <a:rPr lang="zh-CN" altLang="en-US" dirty="0"/>
              <a:t>问题、基于软件的解决方法、软件利益相关方</a:t>
            </a:r>
            <a:endParaRPr lang="en-US" altLang="zh-CN" dirty="0"/>
          </a:p>
          <a:p>
            <a:r>
              <a:rPr lang="zh-CN" altLang="en-US" dirty="0"/>
              <a:t>描述初步的软件需求</a:t>
            </a:r>
            <a:endParaRPr lang="en-US" altLang="zh-CN" dirty="0"/>
          </a:p>
          <a:p>
            <a:pPr lvl="1"/>
            <a:r>
              <a:rPr lang="zh-CN" altLang="en-US" dirty="0"/>
              <a:t>自然语言、</a:t>
            </a:r>
            <a:r>
              <a:rPr lang="en-US" altLang="zh-CN" dirty="0"/>
              <a:t>UML</a:t>
            </a:r>
            <a:r>
              <a:rPr lang="zh-CN" altLang="en-US" dirty="0"/>
              <a:t>建模（用例图）、软件原型</a:t>
            </a:r>
            <a:endParaRPr lang="en-US" altLang="zh-CN" dirty="0"/>
          </a:p>
          <a:p>
            <a:r>
              <a:rPr lang="zh-CN" altLang="en-US" dirty="0"/>
              <a:t>验证和确认</a:t>
            </a:r>
            <a:endParaRPr lang="en-US" altLang="zh-CN" dirty="0"/>
          </a:p>
          <a:p>
            <a:pPr lvl="1"/>
            <a:r>
              <a:rPr lang="zh-CN" altLang="en-US" dirty="0"/>
              <a:t>多方从多个方面来评审初步的软件需求</a:t>
            </a:r>
            <a:endParaRPr lang="zh-CN" altLang="en-US"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综合实践一</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t>任务：构思开源软件的新需求</a:t>
            </a:r>
            <a:endParaRPr lang="zh-CN" altLang="zh-CN" dirty="0"/>
          </a:p>
          <a:p>
            <a:pPr lvl="0"/>
            <a:r>
              <a:rPr lang="zh-CN" altLang="zh-CN" dirty="0"/>
              <a:t>方法</a:t>
            </a:r>
            <a:endParaRPr lang="en-US" altLang="zh-CN" dirty="0"/>
          </a:p>
          <a:p>
            <a:pPr lvl="1"/>
            <a:r>
              <a:rPr lang="zh-CN" altLang="zh-CN" dirty="0"/>
              <a:t>采用集体讨论的方式来构思开源软件的新需求，结合实际的问题来构思软件需求，以完善开源软件的功能和性能</a:t>
            </a:r>
            <a:endParaRPr lang="zh-CN" altLang="zh-CN" dirty="0"/>
          </a:p>
          <a:p>
            <a:pPr lvl="0"/>
            <a:r>
              <a:rPr lang="zh-CN" altLang="zh-CN" dirty="0"/>
              <a:t>要求</a:t>
            </a:r>
            <a:endParaRPr lang="en-US" altLang="zh-CN" dirty="0"/>
          </a:p>
          <a:p>
            <a:pPr lvl="1"/>
            <a:r>
              <a:rPr lang="zh-CN" altLang="zh-CN" dirty="0"/>
              <a:t>所构思的软件需求要有意义和价值，存在技术可行性，具有一定的规模，需用</a:t>
            </a:r>
            <a:r>
              <a:rPr lang="en-US" altLang="zh-CN" dirty="0"/>
              <a:t>1000</a:t>
            </a:r>
            <a:r>
              <a:rPr lang="zh-CN" altLang="zh-CN" dirty="0"/>
              <a:t>行以上的代码加以实现；用自然语言和</a:t>
            </a:r>
            <a:r>
              <a:rPr lang="en-US" altLang="zh-CN" dirty="0"/>
              <a:t>UML</a:t>
            </a:r>
            <a:r>
              <a:rPr lang="zh-CN" altLang="zh-CN" dirty="0"/>
              <a:t>用例图来描述所构思的软件需求，撰写相应的软件需求文档</a:t>
            </a:r>
            <a:endParaRPr lang="zh-CN" altLang="zh-CN" dirty="0"/>
          </a:p>
          <a:p>
            <a:pPr lvl="0"/>
            <a:r>
              <a:rPr lang="zh-CN" altLang="zh-CN" dirty="0"/>
              <a:t>结果：</a:t>
            </a:r>
            <a:r>
              <a:rPr lang="en-US" altLang="zh-CN" dirty="0"/>
              <a:t>UML</a:t>
            </a:r>
            <a:r>
              <a:rPr lang="zh-CN" altLang="zh-CN" dirty="0"/>
              <a:t>用例图模型和软件需求描述文档</a:t>
            </a:r>
            <a:endParaRPr lang="zh-CN" altLang="zh-CN" dirty="0"/>
          </a:p>
          <a:p>
            <a:endParaRPr lang="zh-CN" altLang="en-US"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a:t>综合实践二</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zh-CN" dirty="0"/>
              <a:t>任务：构思待开发软件系统的需求</a:t>
            </a:r>
            <a:endParaRPr lang="zh-CN" altLang="zh-CN" dirty="0"/>
          </a:p>
          <a:p>
            <a:r>
              <a:rPr lang="zh-CN" altLang="zh-CN" dirty="0"/>
              <a:t>方法</a:t>
            </a:r>
            <a:endParaRPr lang="en-US" altLang="zh-CN" dirty="0"/>
          </a:p>
          <a:p>
            <a:pPr lvl="1"/>
            <a:r>
              <a:rPr lang="zh-CN" altLang="zh-CN" dirty="0"/>
              <a:t>构思软件需求，从分析软件的利益相关方入手，站在他们的视角来构思软件需求，以解决软件问题；要从规模、创新、可行性等多个方面分析所构思的软件需求，确保其质量，满足实践的基本要求；借助于</a:t>
            </a:r>
            <a:r>
              <a:rPr lang="en-US" altLang="zh-CN" dirty="0"/>
              <a:t>UML</a:t>
            </a:r>
            <a:r>
              <a:rPr lang="zh-CN" altLang="zh-CN" dirty="0"/>
              <a:t>用例图来刻画初步软件需求</a:t>
            </a:r>
            <a:endParaRPr lang="en-US" altLang="zh-CN" dirty="0"/>
          </a:p>
          <a:p>
            <a:pPr lvl="0"/>
            <a:r>
              <a:rPr lang="zh-CN" altLang="zh-CN" dirty="0"/>
              <a:t>要求</a:t>
            </a:r>
            <a:endParaRPr lang="en-US" altLang="zh-CN" dirty="0"/>
          </a:p>
          <a:p>
            <a:pPr lvl="1"/>
            <a:r>
              <a:rPr lang="zh-CN" altLang="zh-CN" dirty="0"/>
              <a:t>要求所构思的需求要有意义和价值、软件功能有新意、各项软件需求存在技术可行性，确保整个软件系统有一定的规模，讨论每一项软件需求的可行性</a:t>
            </a:r>
            <a:endParaRPr lang="zh-CN" altLang="zh-CN" dirty="0"/>
          </a:p>
          <a:p>
            <a:r>
              <a:rPr lang="zh-CN" altLang="zh-CN" dirty="0"/>
              <a:t>结果：初步软件需求的</a:t>
            </a:r>
            <a:r>
              <a:rPr lang="en-US" altLang="zh-CN" dirty="0"/>
              <a:t>UML</a:t>
            </a:r>
            <a:r>
              <a:rPr lang="zh-CN" altLang="zh-CN" dirty="0"/>
              <a:t>模型和软件文档</a:t>
            </a:r>
            <a:endParaRPr lang="zh-CN" altLang="en-US" dirty="0"/>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42978" y="1088740"/>
            <a:ext cx="3852428" cy="1188132"/>
          </a:xfrm>
          <a:prstGeom prst="rect">
            <a:avLst/>
          </a:prstGeom>
        </p:spPr>
        <p:txBody>
          <a:bodyPr vert="horz" anchor="b">
            <a:normAutofit fontScale="97500"/>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lnSpc>
                <a:spcPct val="150000"/>
              </a:lnSpc>
              <a:defRPr/>
            </a:pPr>
            <a:r>
              <a:rPr lang="zh-CN" altLang="en-US" sz="4400" dirty="0">
                <a:solidFill>
                  <a:srgbClr val="C00000"/>
                </a:solidFill>
                <a:latin typeface="微软雅黑" panose="020B0503020204020204" charset="-122"/>
                <a:ea typeface="微软雅黑" panose="020B0503020204020204" charset="-122"/>
              </a:rPr>
              <a:t>问题和讨论</a:t>
            </a:r>
            <a:endParaRPr lang="zh-CN" altLang="en-US" sz="4400" dirty="0">
              <a:solidFill>
                <a:srgbClr val="C00000"/>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4547034" y="2780928"/>
            <a:ext cx="2340260" cy="2585042"/>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思考和讨论</a:t>
            </a:r>
            <a:endParaRPr lang="zh-CN" altLang="en-US" dirty="0"/>
          </a:p>
        </p:txBody>
      </p:sp>
      <p:sp>
        <p:nvSpPr>
          <p:cNvPr id="2" name="内容占位符 1"/>
          <p:cNvSpPr>
            <a:spLocks noGrp="1"/>
          </p:cNvSpPr>
          <p:nvPr>
            <p:ph idx="1"/>
          </p:nvPr>
        </p:nvSpPr>
        <p:spPr/>
        <p:txBody>
          <a:bodyPr/>
          <a:lstStyle/>
          <a:p>
            <a:r>
              <a:rPr lang="zh-CN" altLang="en-US" dirty="0"/>
              <a:t>微信和“</a:t>
            </a:r>
            <a:r>
              <a:rPr lang="en-US" altLang="zh-CN" dirty="0"/>
              <a:t>12306</a:t>
            </a:r>
            <a:r>
              <a:rPr lang="zh-CN" altLang="en-US" dirty="0"/>
              <a:t>”软件的需求从何而来？</a:t>
            </a:r>
            <a:endParaRPr lang="en-US" altLang="zh-CN" dirty="0"/>
          </a:p>
          <a:p>
            <a:r>
              <a:rPr lang="zh-CN" altLang="en-US" dirty="0"/>
              <a:t>飞机控制软件系统的需求从何而来？</a:t>
            </a:r>
            <a:endParaRPr lang="zh-CN" altLang="en-US" dirty="0"/>
          </a:p>
          <a:p>
            <a:pPr lvl="1"/>
            <a:endParaRPr lang="zh-CN" altLang="en-US" dirty="0"/>
          </a:p>
        </p:txBody>
      </p:sp>
      <p:pic>
        <p:nvPicPr>
          <p:cNvPr id="6" name="图片 5"/>
          <p:cNvPicPr>
            <a:picLocks noChangeAspect="1"/>
          </p:cNvPicPr>
          <p:nvPr/>
        </p:nvPicPr>
        <p:blipFill>
          <a:blip r:embed="rId1"/>
          <a:stretch>
            <a:fillRect/>
          </a:stretch>
        </p:blipFill>
        <p:spPr>
          <a:xfrm>
            <a:off x="10271670" y="4163040"/>
            <a:ext cx="1721387" cy="2295499"/>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获取软件需求的困难</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需求想不清</a:t>
            </a:r>
            <a:r>
              <a:rPr lang="zh-CN" altLang="en-US" dirty="0"/>
              <a:t>、</a:t>
            </a:r>
            <a:r>
              <a:rPr lang="zh-CN" altLang="zh-CN" dirty="0"/>
              <a:t>道不明</a:t>
            </a:r>
            <a:endParaRPr lang="en-US" altLang="zh-CN" dirty="0"/>
          </a:p>
          <a:p>
            <a:pPr lvl="1"/>
            <a:r>
              <a:rPr lang="en-US" altLang="zh-CN" b="1" dirty="0">
                <a:solidFill>
                  <a:srgbClr val="C00000"/>
                </a:solidFill>
              </a:rPr>
              <a:t>Who</a:t>
            </a:r>
            <a:r>
              <a:rPr lang="zh-CN" altLang="zh-CN" dirty="0"/>
              <a:t>，谁会关心该项软件需求，他们有何特点和诉求</a:t>
            </a:r>
            <a:endParaRPr lang="en-US" altLang="zh-CN" dirty="0"/>
          </a:p>
          <a:p>
            <a:pPr lvl="1"/>
            <a:r>
              <a:rPr lang="en-US" altLang="zh-CN" b="1" dirty="0">
                <a:solidFill>
                  <a:srgbClr val="C00000"/>
                </a:solidFill>
              </a:rPr>
              <a:t>What</a:t>
            </a:r>
            <a:r>
              <a:rPr lang="zh-CN" altLang="zh-CN" dirty="0"/>
              <a:t>，软件需求的内涵是什么</a:t>
            </a:r>
            <a:endParaRPr lang="en-US" altLang="zh-CN" dirty="0"/>
          </a:p>
          <a:p>
            <a:pPr lvl="1"/>
            <a:r>
              <a:rPr lang="en-US" altLang="zh-CN" b="1" dirty="0">
                <a:solidFill>
                  <a:srgbClr val="C00000"/>
                </a:solidFill>
              </a:rPr>
              <a:t>Why</a:t>
            </a:r>
            <a:r>
              <a:rPr lang="zh-CN" altLang="zh-CN" dirty="0"/>
              <a:t>，为什么需要软件需求，想解决什么样的问题</a:t>
            </a:r>
            <a:endParaRPr lang="en-US" altLang="zh-CN" dirty="0"/>
          </a:p>
          <a:p>
            <a:pPr lvl="1"/>
            <a:r>
              <a:rPr lang="en-US" altLang="zh-CN" b="1" dirty="0">
                <a:solidFill>
                  <a:srgbClr val="C00000"/>
                </a:solidFill>
              </a:rPr>
              <a:t>Where</a:t>
            </a:r>
            <a:r>
              <a:rPr lang="zh-CN" altLang="zh-CN" dirty="0"/>
              <a:t>，软件需求归属于哪些子系统</a:t>
            </a:r>
            <a:endParaRPr lang="en-US" altLang="zh-CN" dirty="0"/>
          </a:p>
          <a:p>
            <a:pPr lvl="1"/>
            <a:r>
              <a:rPr lang="en-US" altLang="zh-CN" b="1" dirty="0">
                <a:solidFill>
                  <a:srgbClr val="C00000"/>
                </a:solidFill>
              </a:rPr>
              <a:t>How</a:t>
            </a:r>
            <a:r>
              <a:rPr lang="zh-CN" altLang="zh-CN" dirty="0"/>
              <a:t>，软件需求包含哪些行为，它们是如何来解决问题的</a:t>
            </a:r>
            <a:endParaRPr lang="en-US" altLang="zh-CN" dirty="0"/>
          </a:p>
          <a:p>
            <a:pPr lvl="1"/>
            <a:r>
              <a:rPr lang="en-US" altLang="zh-CN" b="1" dirty="0">
                <a:solidFill>
                  <a:srgbClr val="C00000"/>
                </a:solidFill>
              </a:rPr>
              <a:t>When</a:t>
            </a:r>
            <a:r>
              <a:rPr lang="zh-CN" altLang="zh-CN" dirty="0"/>
              <a:t>，什么时候需要该项软件需求</a:t>
            </a:r>
            <a:endParaRPr lang="zh-CN" altLang="zh-CN" dirty="0"/>
          </a:p>
          <a:p>
            <a:endParaRPr lang="zh-CN" alt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zh-CN" dirty="0"/>
              <a:t>获取软件需求方法</a:t>
            </a:r>
            <a:endParaRPr lang="zh-CN" altLang="en-US" dirty="0"/>
          </a:p>
        </p:txBody>
      </p:sp>
      <p:sp>
        <p:nvSpPr>
          <p:cNvPr id="3" name="内容占位符 2"/>
          <p:cNvSpPr>
            <a:spLocks noGrp="1"/>
          </p:cNvSpPr>
          <p:nvPr>
            <p:ph idx="1"/>
          </p:nvPr>
        </p:nvSpPr>
        <p:spPr/>
        <p:txBody>
          <a:bodyPr/>
          <a:lstStyle/>
          <a:p>
            <a:r>
              <a:rPr lang="zh-CN" altLang="en-US" dirty="0"/>
              <a:t>访谈和会议</a:t>
            </a:r>
            <a:endParaRPr lang="en-US" altLang="zh-CN" dirty="0"/>
          </a:p>
          <a:p>
            <a:r>
              <a:rPr lang="zh-CN" altLang="en-US" dirty="0"/>
              <a:t>调查问卷</a:t>
            </a:r>
            <a:endParaRPr lang="en-US" altLang="zh-CN" dirty="0"/>
          </a:p>
          <a:p>
            <a:r>
              <a:rPr lang="zh-CN" altLang="en-US" dirty="0"/>
              <a:t>现场观摩</a:t>
            </a:r>
            <a:endParaRPr lang="en-US" altLang="zh-CN" dirty="0"/>
          </a:p>
          <a:p>
            <a:r>
              <a:rPr lang="zh-CN" altLang="en-US" dirty="0">
                <a:sym typeface="+mn-ea"/>
              </a:rPr>
              <a:t>分析</a:t>
            </a:r>
            <a:r>
              <a:rPr lang="zh-CN" altLang="en-US" dirty="0"/>
              <a:t>业务资料</a:t>
            </a:r>
            <a:endParaRPr lang="en-US" altLang="zh-CN" dirty="0"/>
          </a:p>
          <a:p>
            <a:r>
              <a:rPr lang="zh-CN" altLang="en-US" dirty="0"/>
              <a:t>软件原型</a:t>
            </a:r>
            <a:endParaRPr lang="en-US" altLang="zh-CN" dirty="0"/>
          </a:p>
          <a:p>
            <a:r>
              <a:rPr lang="zh-CN" altLang="en-US" dirty="0"/>
              <a:t>群体化方法</a:t>
            </a:r>
            <a:endParaRPr lang="en-US" altLang="zh-CN" dirty="0"/>
          </a:p>
          <a:p>
            <a:endParaRPr lang="zh-CN" altLang="en-US" dirty="0"/>
          </a:p>
        </p:txBody>
      </p:sp>
    </p:spTree>
  </p:cSld>
  <p:clrMapOvr>
    <a:masterClrMapping/>
  </p:clrMapOvr>
  <p:transition>
    <p:fade/>
  </p:transition>
</p:sld>
</file>

<file path=ppt/tags/tag1.xml><?xml version="1.0" encoding="utf-8"?>
<p:tagLst xmlns:p="http://schemas.openxmlformats.org/presentationml/2006/main">
  <p:tag name="KSO_WM_DOC_GUID" val="{cb355037-087a-4cdd-a4de-972ce56b9656}"/>
</p:tagLst>
</file>

<file path=ppt/theme/theme1.xml><?xml version="1.0" encoding="utf-8"?>
<a:theme xmlns:a="http://schemas.openxmlformats.org/drawingml/2006/main" name="自定义设计方案">
  <a:themeElements>
    <a:clrScheme name="自定义 16">
      <a:dk1>
        <a:sysClr val="windowText" lastClr="000000"/>
      </a:dk1>
      <a:lt1>
        <a:sysClr val="window" lastClr="FFFFFF"/>
      </a:lt1>
      <a:dk2>
        <a:srgbClr val="1F497D"/>
      </a:dk2>
      <a:lt2>
        <a:srgbClr val="EEECE1"/>
      </a:lt2>
      <a:accent1>
        <a:srgbClr val="000000"/>
      </a:accent1>
      <a:accent2>
        <a:srgbClr val="000000"/>
      </a:accent2>
      <a:accent3>
        <a:srgbClr val="0000FF"/>
      </a:accent3>
      <a:accent4>
        <a:srgbClr val="00B0F0"/>
      </a:accent4>
      <a:accent5>
        <a:srgbClr val="0000BF"/>
      </a:accent5>
      <a:accent6>
        <a:srgbClr val="00B050"/>
      </a:accent6>
      <a:hlink>
        <a:srgbClr val="92D050"/>
      </a:hlink>
      <a:folHlink>
        <a:srgbClr val="FF0000"/>
      </a:folHlink>
    </a:clrScheme>
    <a:fontScheme name="自定义 11">
      <a:majorFont>
        <a:latin typeface="Times New Roman"/>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《卫星导航定位导论》 20100913</Template>
  <TotalTime>0</TotalTime>
  <Words>7938</Words>
  <Application>WPS 演示</Application>
  <PresentationFormat>自定义</PresentationFormat>
  <Paragraphs>739</Paragraphs>
  <Slides>68</Slides>
  <Notes>3</Notes>
  <HiddenSlides>1</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68</vt:i4>
      </vt:variant>
    </vt:vector>
  </HeadingPairs>
  <TitlesOfParts>
    <vt:vector size="84" baseType="lpstr">
      <vt:lpstr>Arial</vt:lpstr>
      <vt:lpstr>宋体</vt:lpstr>
      <vt:lpstr>Wingdings</vt:lpstr>
      <vt:lpstr>Times New Roman</vt:lpstr>
      <vt:lpstr>黑体</vt:lpstr>
      <vt:lpstr>微软雅黑</vt:lpstr>
      <vt:lpstr>Verdana</vt:lpstr>
      <vt:lpstr>Arial Unicode MS</vt:lpstr>
      <vt:lpstr>隶书</vt:lpstr>
      <vt:lpstr>楷体</vt:lpstr>
      <vt:lpstr>Calibri</vt:lpstr>
      <vt:lpstr>自定义设计方案</vt:lpstr>
      <vt:lpstr>MS_ClipArt_Gallery.2</vt:lpstr>
      <vt:lpstr>MS_ClipArt_Gallery.2</vt:lpstr>
      <vt:lpstr>MS_ClipArt_Gallery.2</vt:lpstr>
      <vt:lpstr>Visio.Drawing.15</vt:lpstr>
      <vt:lpstr>PowerPoint 演示文稿</vt:lpstr>
      <vt:lpstr>内容</vt:lpstr>
      <vt:lpstr>1.1 何为获取软件需求？</vt:lpstr>
      <vt:lpstr>软件需求从何而来？</vt:lpstr>
      <vt:lpstr>软件开发者也可以充当软件的利益相关方</vt:lpstr>
      <vt:lpstr>1.2 获取软件需求的方式</vt:lpstr>
      <vt:lpstr>思考和讨论</vt:lpstr>
      <vt:lpstr>获取软件需求的困难</vt:lpstr>
      <vt:lpstr>1.3 获取软件需求方法</vt:lpstr>
      <vt:lpstr>访谈和会议</vt:lpstr>
      <vt:lpstr>调查问卷</vt:lpstr>
      <vt:lpstr>获现场观摩</vt:lpstr>
      <vt:lpstr>分析业务资料</vt:lpstr>
      <vt:lpstr>软件原型</vt:lpstr>
      <vt:lpstr>示例：软件原型</vt:lpstr>
      <vt:lpstr>群体化方法</vt:lpstr>
      <vt:lpstr>成立需求分析的联合工作小组</vt:lpstr>
      <vt:lpstr>1.4 获取软件需求的过程</vt:lpstr>
      <vt:lpstr>内容</vt:lpstr>
      <vt:lpstr>2.1 软件的目的</vt:lpstr>
      <vt:lpstr>明确软件要解决的问题</vt:lpstr>
      <vt:lpstr>定义软件欲解决问题</vt:lpstr>
      <vt:lpstr>明确基于软件的问题解决方案</vt:lpstr>
      <vt:lpstr>思考和讨论</vt:lpstr>
      <vt:lpstr>内容</vt:lpstr>
      <vt:lpstr>3.1 识别软件的利益相关方</vt:lpstr>
      <vt:lpstr>示例：“空巢老人看护软件”的利益相关方</vt:lpstr>
      <vt:lpstr>3.2 导出软件的功能性需求</vt:lpstr>
      <vt:lpstr>构思软件的功能性需求</vt:lpstr>
      <vt:lpstr>有创意软件的特点</vt:lpstr>
      <vt:lpstr>创意的潜在技术和应用领域</vt:lpstr>
      <vt:lpstr>示例: 软件创意</vt:lpstr>
      <vt:lpstr> 示例：构思“空巢老人看护软件”功能性需求</vt:lpstr>
      <vt:lpstr>3.3 导出和构思软件的非功能性需求</vt:lpstr>
      <vt:lpstr>示例：“空巢老人看护软件”的非功能需求</vt:lpstr>
      <vt:lpstr>借助互联网大众来构思软件需求</vt:lpstr>
      <vt:lpstr>合法的软件需求</vt:lpstr>
      <vt:lpstr>课程实践创意示例1：无人值守图书馆</vt:lpstr>
      <vt:lpstr>课程实践创意示例2：多无人机联合搜寻软件系统</vt:lpstr>
      <vt:lpstr>内容</vt:lpstr>
      <vt:lpstr>4.1 描述初步软件需求</vt:lpstr>
      <vt:lpstr>（1）自然语言描述</vt:lpstr>
      <vt:lpstr>示例：用自然语言描述的软件需求</vt:lpstr>
      <vt:lpstr>自然语言描述的不足</vt:lpstr>
      <vt:lpstr>（2）软件原型描述</vt:lpstr>
      <vt:lpstr>（3）用例图描述</vt:lpstr>
      <vt:lpstr>执行者(Actor)</vt:lpstr>
      <vt:lpstr>示例：“空巢老人看护软件”的执行者</vt:lpstr>
      <vt:lpstr>用例(Use Case)</vt:lpstr>
      <vt:lpstr>示例：用例</vt:lpstr>
      <vt:lpstr>执行者与用例间的关系</vt:lpstr>
      <vt:lpstr>4.2 用例间的关系</vt:lpstr>
      <vt:lpstr>（1）用例间的关系-包含关系</vt:lpstr>
      <vt:lpstr>（2）用例间的关系-扩展关系</vt:lpstr>
      <vt:lpstr>（3）用例间的关系-继承</vt:lpstr>
      <vt:lpstr>（4）边界框</vt:lpstr>
      <vt:lpstr>示例：“空巢老人看护软件”的用例图</vt:lpstr>
      <vt:lpstr>示例：用例的进一步详细描述</vt:lpstr>
      <vt:lpstr>4.3 撰写“初步软件需求描述”文档</vt:lpstr>
      <vt:lpstr>内容</vt:lpstr>
      <vt:lpstr>5.1 输出的软件制品</vt:lpstr>
      <vt:lpstr>5.2 评审初步软件需求</vt:lpstr>
      <vt:lpstr>5.3 软件需求可行性分析（1/2）</vt:lpstr>
      <vt:lpstr>软件需求可行性分析</vt:lpstr>
      <vt:lpstr>小结</vt:lpstr>
      <vt:lpstr>综合实践一</vt:lpstr>
      <vt:lpstr>综合实践二</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dc:creator>
  <cp:lastModifiedBy>宋万盛</cp:lastModifiedBy>
  <cp:revision>2560</cp:revision>
  <dcterms:created xsi:type="dcterms:W3CDTF">2113-01-01T00:00:00Z</dcterms:created>
  <dcterms:modified xsi:type="dcterms:W3CDTF">2022-02-28T07:30:08Z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9980EB75B4834F738FF691E6703BC3EB</vt:lpwstr>
  </property>
</Properties>
</file>